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32" r:id="rId2"/>
    <p:sldId id="415" r:id="rId3"/>
    <p:sldId id="407" r:id="rId4"/>
    <p:sldId id="408" r:id="rId5"/>
    <p:sldId id="409" r:id="rId6"/>
    <p:sldId id="410" r:id="rId7"/>
    <p:sldId id="411" r:id="rId8"/>
    <p:sldId id="412" r:id="rId9"/>
    <p:sldId id="413" r:id="rId10"/>
    <p:sldId id="414" r:id="rId11"/>
    <p:sldId id="458" r:id="rId12"/>
    <p:sldId id="273" r:id="rId13"/>
    <p:sldId id="259" r:id="rId14"/>
    <p:sldId id="284" r:id="rId15"/>
    <p:sldId id="268" r:id="rId16"/>
    <p:sldId id="257" r:id="rId17"/>
    <p:sldId id="433" r:id="rId18"/>
    <p:sldId id="406" r:id="rId19"/>
    <p:sldId id="418" r:id="rId20"/>
    <p:sldId id="420" r:id="rId21"/>
    <p:sldId id="422" r:id="rId22"/>
    <p:sldId id="263" r:id="rId23"/>
    <p:sldId id="269" r:id="rId24"/>
    <p:sldId id="270" r:id="rId25"/>
    <p:sldId id="416" r:id="rId26"/>
    <p:sldId id="456" r:id="rId27"/>
    <p:sldId id="459" r:id="rId28"/>
    <p:sldId id="271" r:id="rId29"/>
    <p:sldId id="460" r:id="rId30"/>
    <p:sldId id="470" r:id="rId31"/>
    <p:sldId id="461" r:id="rId32"/>
    <p:sldId id="471" r:id="rId33"/>
    <p:sldId id="472" r:id="rId34"/>
    <p:sldId id="434" r:id="rId35"/>
    <p:sldId id="423" r:id="rId36"/>
    <p:sldId id="431" r:id="rId37"/>
    <p:sldId id="437" r:id="rId38"/>
    <p:sldId id="272" r:id="rId39"/>
    <p:sldId id="466" r:id="rId40"/>
    <p:sldId id="462" r:id="rId41"/>
    <p:sldId id="463" r:id="rId42"/>
    <p:sldId id="435" r:id="rId43"/>
    <p:sldId id="448" r:id="rId44"/>
    <p:sldId id="451" r:id="rId45"/>
    <p:sldId id="449" r:id="rId46"/>
    <p:sldId id="436" r:id="rId47"/>
    <p:sldId id="452" r:id="rId48"/>
    <p:sldId id="454" r:id="rId49"/>
    <p:sldId id="275" r:id="rId50"/>
    <p:sldId id="282" r:id="rId51"/>
    <p:sldId id="283" r:id="rId52"/>
    <p:sldId id="439" r:id="rId53"/>
    <p:sldId id="444" r:id="rId54"/>
    <p:sldId id="468" r:id="rId55"/>
    <p:sldId id="467" r:id="rId56"/>
    <p:sldId id="442" r:id="rId57"/>
    <p:sldId id="446" r:id="rId58"/>
    <p:sldId id="445" r:id="rId59"/>
    <p:sldId id="450" r:id="rId60"/>
    <p:sldId id="281" r:id="rId61"/>
    <p:sldId id="279" r:id="rId62"/>
    <p:sldId id="260" r:id="rId63"/>
    <p:sldId id="278" r:id="rId64"/>
    <p:sldId id="457" r:id="rId65"/>
    <p:sldId id="280" r:id="rId66"/>
    <p:sldId id="285" r:id="rId67"/>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0066FF"/>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53" autoAdjust="0"/>
    <p:restoredTop sz="90995" autoAdjust="0"/>
  </p:normalViewPr>
  <p:slideViewPr>
    <p:cSldViewPr>
      <p:cViewPr varScale="1">
        <p:scale>
          <a:sx n="187" d="100"/>
          <a:sy n="187" d="100"/>
        </p:scale>
        <p:origin x="-2178" y="-78"/>
      </p:cViewPr>
      <p:guideLst>
        <p:guide orient="horz" pos="2160"/>
        <p:guide pos="2880"/>
      </p:guideLst>
    </p:cSldViewPr>
  </p:slideViewPr>
  <p:notesTextViewPr>
    <p:cViewPr>
      <p:scale>
        <a:sx n="1" d="1"/>
        <a:sy n="1" d="1"/>
      </p:scale>
      <p:origin x="0" y="0"/>
    </p:cViewPr>
  </p:notesTextViewPr>
  <p:sorterViewPr>
    <p:cViewPr>
      <p:scale>
        <a:sx n="150" d="100"/>
        <a:sy n="1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39360692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345662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1833582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22651181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2562179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8032ADB-ED44-4EAE-85F3-F25F992BE9E9}"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1089421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8032ADB-ED44-4EAE-85F3-F25F992BE9E9}" type="datetimeFigureOut">
              <a:rPr lang="en-US" smtClean="0"/>
              <a:t>12/24/2022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1581931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8032ADB-ED44-4EAE-85F3-F25F992BE9E9}" type="datetimeFigureOut">
              <a:rPr lang="en-US" smtClean="0"/>
              <a:t>12/24/2022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31428842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3504787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18746484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extLst>
      <p:ext uri="{BB962C8B-B14F-4D97-AF65-F5344CB8AC3E}">
        <p14:creationId xmlns:p14="http://schemas.microsoft.com/office/powerpoint/2010/main" val="537528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032ADB-ED44-4EAE-85F3-F25F992BE9E9}" type="datetimeFigureOut">
              <a:rPr lang="en-US" smtClean="0"/>
              <a:t>12/24/2022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6D5CA5-9B07-451F-A9C9-923105C440C1}" type="slidenum">
              <a:rPr lang="en-US" smtClean="0"/>
              <a:t>‹#›</a:t>
            </a:fld>
            <a:endParaRPr lang="en-US"/>
          </a:p>
        </p:txBody>
      </p:sp>
    </p:spTree>
    <p:extLst>
      <p:ext uri="{BB962C8B-B14F-4D97-AF65-F5344CB8AC3E}">
        <p14:creationId xmlns:p14="http://schemas.microsoft.com/office/powerpoint/2010/main" val="24109051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mostechtips.com/how-to-download-and-install-ch340-driver-on-windows-10/"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 Id="rId5" Type="http://schemas.openxmlformats.org/officeDocument/2006/relationships/hyperlink" Target="https://github.com/adrianmihalko/ch340g-ch34g-ch34x-mac-os-x-driver/raw/master/CH34x_Install_V1.5.pkg" TargetMode="External"/><Relationship Id="rId4" Type="http://schemas.openxmlformats.org/officeDocument/2006/relationships/hyperlink" Target="https://sparks.gogo.co.nz/assets/_site_/downloads/CH34x_Install_Windows_v3_4.zip"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hyperlink" Target="https://github.com/martintrowland/Scooter" TargetMode="External"/><Relationship Id="rId4" Type="http://schemas.openxmlformats.org/officeDocument/2006/relationships/image" Target="../media/image8.png"/><Relationship Id="rId9"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4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1</a:t>
            </a:r>
            <a:endParaRPr lang="en-US" dirty="0"/>
          </a:p>
        </p:txBody>
      </p:sp>
    </p:spTree>
    <p:extLst>
      <p:ext uri="{BB962C8B-B14F-4D97-AF65-F5344CB8AC3E}">
        <p14:creationId xmlns:p14="http://schemas.microsoft.com/office/powerpoint/2010/main" val="2926612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Your Engineering Notebook Should Contain</a:t>
            </a:r>
            <a:endParaRPr lang="en-US" dirty="0"/>
          </a:p>
        </p:txBody>
      </p:sp>
      <p:sp>
        <p:nvSpPr>
          <p:cNvPr id="3" name="Content Placeholder 2"/>
          <p:cNvSpPr>
            <a:spLocks noGrp="1"/>
          </p:cNvSpPr>
          <p:nvPr>
            <p:ph idx="1"/>
          </p:nvPr>
        </p:nvSpPr>
        <p:spPr>
          <a:xfrm>
            <a:off x="457200" y="1600200"/>
            <a:ext cx="5334000" cy="4525963"/>
          </a:xfrm>
        </p:spPr>
        <p:txBody>
          <a:bodyPr>
            <a:normAutofit fontScale="85000" lnSpcReduction="20000"/>
          </a:bodyPr>
          <a:lstStyle/>
          <a:p>
            <a:r>
              <a:rPr lang="en-US" dirty="0" smtClean="0"/>
              <a:t>A description of the problem you are solving</a:t>
            </a:r>
          </a:p>
          <a:p>
            <a:r>
              <a:rPr lang="en-US" dirty="0" smtClean="0"/>
              <a:t>Design ideas </a:t>
            </a:r>
          </a:p>
          <a:p>
            <a:r>
              <a:rPr lang="en-US" dirty="0" smtClean="0"/>
              <a:t>List of components</a:t>
            </a:r>
          </a:p>
          <a:p>
            <a:r>
              <a:rPr lang="en-US" dirty="0" smtClean="0"/>
              <a:t>Circuit Diagram</a:t>
            </a:r>
          </a:p>
          <a:p>
            <a:r>
              <a:rPr lang="en-US" dirty="0" smtClean="0"/>
              <a:t>Drawings of your robot</a:t>
            </a:r>
          </a:p>
          <a:p>
            <a:r>
              <a:rPr lang="en-US" dirty="0" smtClean="0"/>
              <a:t>Code listings</a:t>
            </a:r>
          </a:p>
          <a:p>
            <a:r>
              <a:rPr lang="en-US" dirty="0" smtClean="0"/>
              <a:t>Experiments (challenges) and their results</a:t>
            </a:r>
          </a:p>
          <a:p>
            <a:r>
              <a:rPr lang="en-US" dirty="0" smtClean="0"/>
              <a:t>Your observations</a:t>
            </a:r>
          </a:p>
          <a:p>
            <a:r>
              <a:rPr lang="en-US" dirty="0" smtClean="0"/>
              <a:t>Short Summary of the project</a:t>
            </a:r>
          </a:p>
          <a:p>
            <a:pPr marL="0" indent="0">
              <a:buNone/>
            </a:pPr>
            <a:endParaRPr lang="en-US" dirty="0" smtClean="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0899"/>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20000"/>
          </a:bodyPr>
          <a:lstStyle/>
          <a:p>
            <a:pPr marL="0" indent="0">
              <a:buNone/>
            </a:pPr>
            <a:r>
              <a:rPr lang="en-US" i="1" dirty="0" smtClean="0"/>
              <a:t>Let’s build it!</a:t>
            </a:r>
            <a:endParaRPr lang="en-US" i="1" dirty="0"/>
          </a:p>
        </p:txBody>
      </p:sp>
      <p:sp>
        <p:nvSpPr>
          <p:cNvPr id="4" name="Rectangle 3"/>
          <p:cNvSpPr/>
          <p:nvPr/>
        </p:nvSpPr>
        <p:spPr>
          <a:xfrm>
            <a:off x="310869" y="100899"/>
            <a:ext cx="2593980"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Scooter </a:t>
            </a:r>
          </a:p>
          <a:p>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Scout </a:t>
            </a:r>
          </a:p>
          <a:p>
            <a:r>
              <a:rPr lang="en-US" sz="5400" b="1" cap="none" spc="0" dirty="0" err="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Fischbot</a:t>
            </a:r>
            <a:endPar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a:p>
            <a:r>
              <a:rPr lang="en-US" sz="54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605</a:t>
            </a:r>
            <a:endParaRPr lang="en-US" sz="54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33220832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smtClean="0"/>
              <a:t>Start with the </a:t>
            </a:r>
            <a:r>
              <a:rPr lang="en-US" sz="3600" dirty="0" err="1" smtClean="0"/>
              <a:t>PilliaBot</a:t>
            </a:r>
            <a:r>
              <a:rPr lang="en-US" sz="3600" dirty="0" smtClean="0"/>
              <a:t> </a:t>
            </a:r>
            <a:r>
              <a:rPr lang="en-US" sz="3600" dirty="0"/>
              <a:t>100</a:t>
            </a:r>
            <a:br>
              <a:rPr lang="en-US" sz="3600" dirty="0"/>
            </a:br>
            <a:r>
              <a:rPr lang="en-US" sz="3600" dirty="0"/>
              <a:t>Computational Power to solve all our problems</a:t>
            </a:r>
            <a:endParaRPr lang="en-US" sz="3500" dirty="0">
              <a:solidFill>
                <a:srgbClr val="FFFFFF"/>
              </a:solidFill>
            </a:endParaRPr>
          </a:p>
        </p:txBody>
      </p:sp>
      <p:sp>
        <p:nvSpPr>
          <p:cNvPr id="19" name="Content Placeholder 2">
            <a:extLst>
              <a:ext uri="{FF2B5EF4-FFF2-40B4-BE49-F238E27FC236}">
                <a16:creationId xmlns:a16="http://schemas.microsoft.com/office/drawing/2014/main" xmlns=""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xmlns=""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xmlns=""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xmlns=""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Installation</a:t>
            </a:r>
          </a:p>
        </p:txBody>
      </p:sp>
      <p:sp>
        <p:nvSpPr>
          <p:cNvPr id="3" name="Content Placeholder 2"/>
          <p:cNvSpPr>
            <a:spLocks noGrp="1"/>
          </p:cNvSpPr>
          <p:nvPr>
            <p:ph idx="1"/>
          </p:nvPr>
        </p:nvSpPr>
        <p:spPr/>
        <p:txBody>
          <a:bodyPr/>
          <a:lstStyle/>
          <a:p>
            <a:pPr marL="0" indent="0">
              <a:buNone/>
            </a:pPr>
            <a:r>
              <a:rPr lang="en-US" dirty="0"/>
              <a:t>Arduino IDE</a:t>
            </a:r>
          </a:p>
          <a:p>
            <a:r>
              <a:rPr lang="en-US" dirty="0">
                <a:hlinkClick r:id="rId2"/>
              </a:rPr>
              <a:t>https://www.arduino.cc/en/main/software</a:t>
            </a:r>
            <a:endParaRPr lang="en-US" dirty="0"/>
          </a:p>
          <a:p>
            <a:pPr marL="0" indent="0">
              <a:buNone/>
            </a:pPr>
            <a:endParaRPr lang="en-US" dirty="0"/>
          </a:p>
          <a:p>
            <a:pPr marL="0" indent="0">
              <a:buNone/>
            </a:pPr>
            <a:r>
              <a:rPr lang="en-US" dirty="0"/>
              <a:t>CH340 Serial Drivers </a:t>
            </a:r>
            <a:endParaRPr lang="en-US" dirty="0">
              <a:hlinkClick r:id="rId3"/>
            </a:endParaRPr>
          </a:p>
          <a:p>
            <a:r>
              <a:rPr lang="en-US" dirty="0">
                <a:hlinkClick r:id="rId3"/>
              </a:rPr>
              <a:t>Windows CH340 Driver</a:t>
            </a:r>
            <a:endParaRPr lang="en-US" dirty="0">
              <a:hlinkClick r:id="rId4"/>
            </a:endParaRPr>
          </a:p>
          <a:p>
            <a:r>
              <a:rPr lang="en-US" dirty="0">
                <a:hlinkClick r:id="rId5"/>
              </a:rPr>
              <a:t>Macintosh Drivers for CH340 Driver</a:t>
            </a:r>
            <a:endParaRPr lang="en-US" dirty="0"/>
          </a:p>
        </p:txBody>
      </p:sp>
    </p:spTree>
    <p:extLst>
      <p:ext uri="{BB962C8B-B14F-4D97-AF65-F5344CB8AC3E}">
        <p14:creationId xmlns:p14="http://schemas.microsoft.com/office/powerpoint/2010/main" val="21649198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xmlns=""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62809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370E699-79E5-4EE2-B694-6A933A7FFCD8}"/>
              </a:ext>
            </a:extLst>
          </p:cNvPr>
          <p:cNvSpPr>
            <a:spLocks noGrp="1"/>
          </p:cNvSpPr>
          <p:nvPr>
            <p:ph type="title"/>
          </p:nvPr>
        </p:nvSpPr>
        <p:spPr/>
        <p:txBody>
          <a:bodyPr/>
          <a:lstStyle/>
          <a:p>
            <a:r>
              <a:rPr lang="en-US"/>
              <a:t>Blink Program</a:t>
            </a:r>
            <a:endParaRPr lang="en-US" dirty="0"/>
          </a:p>
        </p:txBody>
      </p:sp>
      <p:sp>
        <p:nvSpPr>
          <p:cNvPr id="3" name="Content Placeholder 2">
            <a:extLst>
              <a:ext uri="{FF2B5EF4-FFF2-40B4-BE49-F238E27FC236}">
                <a16:creationId xmlns:a16="http://schemas.microsoft.com/office/drawing/2014/main" xmlns="" id="{2DA68CFA-BC75-4CCF-ABD6-463144B2DF53}"/>
              </a:ext>
            </a:extLst>
          </p:cNvPr>
          <p:cNvSpPr>
            <a:spLocks noGrp="1"/>
          </p:cNvSpPr>
          <p:nvPr>
            <p:ph idx="1"/>
          </p:nvPr>
        </p:nvSpPr>
        <p:spPr>
          <a:xfrm>
            <a:off x="457200" y="1600200"/>
            <a:ext cx="5257800" cy="4525963"/>
          </a:xfrm>
        </p:spPr>
        <p:txBody>
          <a:bodyPr>
            <a:normAutofit fontScale="77500" lnSpcReduction="20000"/>
          </a:bodyPr>
          <a:lstStyle/>
          <a:p>
            <a:pPr marL="0" indent="0">
              <a:buNone/>
            </a:pPr>
            <a:r>
              <a:rPr lang="en-US"/>
              <a:t>void setup() {  </a:t>
            </a:r>
          </a:p>
          <a:p>
            <a:pPr marL="0" indent="0">
              <a:buNone/>
            </a:pPr>
            <a:r>
              <a:rPr lang="en-US"/>
              <a:t> // initialize digital pin LED_BUILTIN as an output.</a:t>
            </a:r>
          </a:p>
          <a:p>
            <a:pPr marL="0" indent="0">
              <a:buNone/>
            </a:pPr>
            <a:r>
              <a:rPr lang="en-US"/>
              <a:t> pinMode(LED_BUILTIN, OUTPUT);</a:t>
            </a:r>
          </a:p>
          <a:p>
            <a:pPr marL="0" indent="0">
              <a:buNone/>
            </a:pPr>
            <a:r>
              <a:rPr lang="en-US"/>
              <a:t>}</a:t>
            </a:r>
          </a:p>
          <a:p>
            <a:pPr marL="0" indent="0">
              <a:buNone/>
            </a:pPr>
            <a:endParaRPr lang="en-US"/>
          </a:p>
          <a:p>
            <a:pPr marL="0" indent="0">
              <a:buNone/>
            </a:pPr>
            <a:r>
              <a:rPr lang="en-US"/>
              <a:t>void loop() {</a:t>
            </a:r>
          </a:p>
          <a:p>
            <a:pPr marL="0" indent="0">
              <a:buNone/>
            </a:pPr>
            <a:r>
              <a:rPr lang="en-US"/>
              <a:t>digitalWrite(LED_BUILTIN, HIGH);)  delay(1000);  </a:t>
            </a:r>
          </a:p>
          <a:p>
            <a:pPr marL="0" indent="0">
              <a:buNone/>
            </a:pPr>
            <a:r>
              <a:rPr lang="en-US"/>
              <a:t>digitalWrite(LED_BUILTIN, LOW); delay(1000); </a:t>
            </a:r>
          </a:p>
          <a:p>
            <a:pPr marL="0" indent="0">
              <a:buNone/>
            </a:pPr>
            <a:r>
              <a:rPr lang="en-US"/>
              <a:t>}     </a:t>
            </a:r>
            <a:endParaRPr lang="en-US" dirty="0"/>
          </a:p>
        </p:txBody>
      </p:sp>
      <p:pic>
        <p:nvPicPr>
          <p:cNvPr id="1026" name="Picture 2">
            <a:hlinkClick r:id="rId2"/>
            <a:extLst>
              <a:ext uri="{FF2B5EF4-FFF2-40B4-BE49-F238E27FC236}">
                <a16:creationId xmlns:a16="http://schemas.microsoft.com/office/drawing/2014/main" xmlns=""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89482"/>
            <a:ext cx="3642417" cy="4279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165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444247" cy="1323439"/>
          </a:xfrm>
          <a:prstGeom prst="rect">
            <a:avLst/>
          </a:prstGeom>
          <a:noFill/>
        </p:spPr>
        <p:txBody>
          <a:bodyPr wrap="none" rtlCol="0">
            <a:spAutoFit/>
          </a:bodyPr>
          <a:lstStyle/>
          <a:p>
            <a:r>
              <a:rPr lang="en-US" sz="3200" dirty="0"/>
              <a:t>The </a:t>
            </a:r>
            <a:r>
              <a:rPr lang="en-US" sz="3200" dirty="0" err="1" smtClean="0"/>
              <a:t>PilliaBot</a:t>
            </a:r>
            <a:r>
              <a:rPr lang="en-US" sz="3200" dirty="0" smtClean="0"/>
              <a:t> </a:t>
            </a:r>
            <a:r>
              <a:rPr lang="en-US" sz="3200" dirty="0"/>
              <a:t>100: </a:t>
            </a:r>
          </a:p>
          <a:p>
            <a:r>
              <a:rPr lang="en-US" sz="2400" dirty="0"/>
              <a:t>Specializes in computational abilities</a:t>
            </a:r>
          </a:p>
          <a:p>
            <a:r>
              <a:rPr lang="en-US" sz="2400" dirty="0"/>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925253" cy="646331"/>
          </a:xfrm>
          <a:prstGeom prst="rect">
            <a:avLst/>
          </a:prstGeom>
          <a:noFill/>
        </p:spPr>
        <p:txBody>
          <a:bodyPr wrap="none" rtlCol="0">
            <a:spAutoFit/>
          </a:bodyPr>
          <a:lstStyle/>
          <a:p>
            <a:r>
              <a:rPr lang="en-US"/>
              <a:t>Blinking</a:t>
            </a:r>
          </a:p>
          <a:p>
            <a:r>
              <a:rPr lang="en-US"/>
              <a:t>Light</a:t>
            </a:r>
            <a:endParaRPr lang="en-US" dirty="0"/>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xmlns="" id="{537809D3-51AF-4445-9777-1635F0289C28}"/>
              </a:ext>
            </a:extLst>
          </p:cNvPr>
          <p:cNvSpPr txBox="1"/>
          <p:nvPr/>
        </p:nvSpPr>
        <p:spPr>
          <a:xfrm>
            <a:off x="0" y="3849072"/>
            <a:ext cx="2087283" cy="923330"/>
          </a:xfrm>
          <a:prstGeom prst="rect">
            <a:avLst/>
          </a:prstGeom>
          <a:noFill/>
        </p:spPr>
        <p:txBody>
          <a:bodyPr wrap="square" rtlCol="0">
            <a:spAutoFit/>
          </a:bodyPr>
          <a:lstStyle/>
          <a:p>
            <a:r>
              <a:rPr lang="en-US"/>
              <a:t>Can you make the ParksBot signal SOS?</a:t>
            </a:r>
            <a:endParaRPr lang="en-US" dirty="0"/>
          </a:p>
        </p:txBody>
      </p:sp>
      <p:sp>
        <p:nvSpPr>
          <p:cNvPr id="17" name="TextBox 16">
            <a:extLst>
              <a:ext uri="{FF2B5EF4-FFF2-40B4-BE49-F238E27FC236}">
                <a16:creationId xmlns:a16="http://schemas.microsoft.com/office/drawing/2014/main" xmlns="" id="{8358D39D-43C0-45A0-8518-E662FFD2912F}"/>
              </a:ext>
            </a:extLst>
          </p:cNvPr>
          <p:cNvSpPr txBox="1"/>
          <p:nvPr/>
        </p:nvSpPr>
        <p:spPr>
          <a:xfrm>
            <a:off x="-37906" y="3579493"/>
            <a:ext cx="1202582" cy="369332"/>
          </a:xfrm>
          <a:prstGeom prst="rect">
            <a:avLst/>
          </a:prstGeom>
          <a:noFill/>
        </p:spPr>
        <p:txBody>
          <a:bodyPr wrap="square" rtlCol="0">
            <a:spAutoFit/>
          </a:bodyPr>
          <a:lstStyle/>
          <a:p>
            <a:r>
              <a:rPr lang="en-US" b="1">
                <a:solidFill>
                  <a:schemeClr val="accent2"/>
                </a:solidFill>
              </a:rPr>
              <a:t>Challenge:</a:t>
            </a:r>
            <a:endParaRPr lang="en-US" b="1" dirty="0">
              <a:solidFill>
                <a:schemeClr val="accent2"/>
              </a:solidFill>
            </a:endParaRPr>
          </a:p>
        </p:txBody>
      </p:sp>
      <p:sp>
        <p:nvSpPr>
          <p:cNvPr id="23" name="TextBox 22">
            <a:extLst>
              <a:ext uri="{FF2B5EF4-FFF2-40B4-BE49-F238E27FC236}">
                <a16:creationId xmlns:a16="http://schemas.microsoft.com/office/drawing/2014/main" xmlns="" id="{B9960AEB-E961-4CB3-8022-BC612DAA819F}"/>
              </a:ext>
            </a:extLst>
          </p:cNvPr>
          <p:cNvSpPr txBox="1"/>
          <p:nvPr/>
        </p:nvSpPr>
        <p:spPr>
          <a:xfrm>
            <a:off x="-7029" y="1801179"/>
            <a:ext cx="2125722" cy="1477328"/>
          </a:xfrm>
          <a:prstGeom prst="rect">
            <a:avLst/>
          </a:prstGeom>
          <a:noFill/>
        </p:spPr>
        <p:txBody>
          <a:bodyPr wrap="square" rtlCol="0">
            <a:spAutoFit/>
          </a:bodyPr>
          <a:lstStyle/>
          <a:p>
            <a:r>
              <a:rPr lang="en-US"/>
              <a:t>Can you make a function that turns on the LED for a given number of ms?</a:t>
            </a:r>
            <a:endParaRPr lang="en-US" dirty="0"/>
          </a:p>
        </p:txBody>
      </p:sp>
      <p:sp>
        <p:nvSpPr>
          <p:cNvPr id="24" name="TextBox 23">
            <a:extLst>
              <a:ext uri="{FF2B5EF4-FFF2-40B4-BE49-F238E27FC236}">
                <a16:creationId xmlns:a16="http://schemas.microsoft.com/office/drawing/2014/main" xmlns="" id="{2C91764F-7AFB-409D-B55B-507C5952B5A3}"/>
              </a:ext>
            </a:extLst>
          </p:cNvPr>
          <p:cNvSpPr txBox="1"/>
          <p:nvPr/>
        </p:nvSpPr>
        <p:spPr>
          <a:xfrm>
            <a:off x="-1847" y="1466583"/>
            <a:ext cx="1202582" cy="369332"/>
          </a:xfrm>
          <a:prstGeom prst="rect">
            <a:avLst/>
          </a:prstGeom>
          <a:noFill/>
        </p:spPr>
        <p:txBody>
          <a:bodyPr wrap="square" rtlCol="0">
            <a:spAutoFit/>
          </a:bodyPr>
          <a:lstStyle/>
          <a:p>
            <a:r>
              <a:rPr lang="en-US" b="1">
                <a:solidFill>
                  <a:schemeClr val="accent2"/>
                </a:solidFill>
              </a:rPr>
              <a:t>Challenge:</a:t>
            </a:r>
            <a:endParaRPr lang="en-US" b="1" dirty="0">
              <a:solidFill>
                <a:schemeClr val="accent2"/>
              </a:solidFill>
            </a:endParaRP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48199" y="34290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2</a:t>
            </a:r>
            <a:endParaRPr lang="en-US" dirty="0"/>
          </a:p>
        </p:txBody>
      </p:sp>
    </p:spTree>
    <p:extLst>
      <p:ext uri="{BB962C8B-B14F-4D97-AF65-F5344CB8AC3E}">
        <p14:creationId xmlns:p14="http://schemas.microsoft.com/office/powerpoint/2010/main" val="2042190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18</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33400" y="3352800"/>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65233" y="196334"/>
            <a:ext cx="2101857" cy="523220"/>
          </a:xfrm>
          <a:prstGeom prst="rect">
            <a:avLst/>
          </a:prstGeom>
          <a:noFill/>
        </p:spPr>
        <p:txBody>
          <a:bodyPr wrap="none" rtlCol="0">
            <a:spAutoFit/>
          </a:bodyPr>
          <a:lstStyle/>
          <a:p>
            <a:r>
              <a:rPr lang="en-US" sz="2800" b="1" i="1" dirty="0" smtClean="0"/>
              <a:t>Our progress</a:t>
            </a:r>
            <a:endParaRPr lang="en-US" sz="2800" b="1" i="1" dirty="0"/>
          </a:p>
        </p:txBody>
      </p:sp>
    </p:spTree>
    <p:extLst>
      <p:ext uri="{BB962C8B-B14F-4D97-AF65-F5344CB8AC3E}">
        <p14:creationId xmlns:p14="http://schemas.microsoft.com/office/powerpoint/2010/main" val="87803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19</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304800" y="1149096"/>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457200" y="196334"/>
            <a:ext cx="2301849" cy="369332"/>
          </a:xfrm>
          <a:prstGeom prst="rect">
            <a:avLst/>
          </a:prstGeom>
          <a:noFill/>
        </p:spPr>
        <p:txBody>
          <a:bodyPr wrap="none" rtlCol="0">
            <a:spAutoFit/>
          </a:bodyPr>
          <a:lstStyle/>
          <a:p>
            <a:r>
              <a:rPr lang="en-US" dirty="0" smtClean="0"/>
              <a:t>This session will cover:</a:t>
            </a:r>
            <a:endParaRPr lang="en-US" dirty="0"/>
          </a:p>
        </p:txBody>
      </p:sp>
      <p:sp>
        <p:nvSpPr>
          <p:cNvPr id="9" name="TextBox 8"/>
          <p:cNvSpPr txBox="1"/>
          <p:nvPr/>
        </p:nvSpPr>
        <p:spPr>
          <a:xfrm>
            <a:off x="609600" y="348734"/>
            <a:ext cx="2301849" cy="369332"/>
          </a:xfrm>
          <a:prstGeom prst="rect">
            <a:avLst/>
          </a:prstGeom>
          <a:noFill/>
        </p:spPr>
        <p:txBody>
          <a:bodyPr wrap="none" rtlCol="0">
            <a:spAutoFit/>
          </a:bodyPr>
          <a:lstStyle/>
          <a:p>
            <a:r>
              <a:rPr lang="en-US" dirty="0" smtClean="0"/>
              <a:t>This session will cover:</a:t>
            </a:r>
            <a:endParaRPr lang="en-US" dirty="0"/>
          </a:p>
        </p:txBody>
      </p:sp>
    </p:spTree>
    <p:extLst>
      <p:ext uri="{BB962C8B-B14F-4D97-AF65-F5344CB8AC3E}">
        <p14:creationId xmlns:p14="http://schemas.microsoft.com/office/powerpoint/2010/main" val="15067512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Fields of Robotics</a:t>
            </a:r>
            <a:endParaRPr lang="en-US" dirty="0"/>
          </a:p>
        </p:txBody>
      </p:sp>
      <p:sp>
        <p:nvSpPr>
          <p:cNvPr id="3" name="Content Placeholder 2"/>
          <p:cNvSpPr>
            <a:spLocks noGrp="1"/>
          </p:cNvSpPr>
          <p:nvPr>
            <p:ph idx="1"/>
          </p:nvPr>
        </p:nvSpPr>
        <p:spPr/>
        <p:txBody>
          <a:bodyPr/>
          <a:lstStyle/>
          <a:p>
            <a:r>
              <a:rPr lang="en-US" dirty="0" smtClean="0"/>
              <a:t>Human-Robot Interface</a:t>
            </a:r>
          </a:p>
          <a:p>
            <a:r>
              <a:rPr lang="en-US" dirty="0" smtClean="0"/>
              <a:t>Mobility – Movement</a:t>
            </a:r>
          </a:p>
          <a:p>
            <a:r>
              <a:rPr lang="en-US" dirty="0" smtClean="0"/>
              <a:t>Manipulation – interacting with the environment</a:t>
            </a:r>
          </a:p>
          <a:p>
            <a:r>
              <a:rPr lang="en-US" dirty="0" smtClean="0"/>
              <a:t>Programming – robotic control and functionality</a:t>
            </a:r>
          </a:p>
          <a:p>
            <a:r>
              <a:rPr lang="en-US" dirty="0" smtClean="0"/>
              <a:t>Sensors – real world feedback</a:t>
            </a:r>
            <a:endParaRPr lang="en-US" dirty="0"/>
          </a:p>
        </p:txBody>
      </p:sp>
    </p:spTree>
    <p:extLst>
      <p:ext uri="{BB962C8B-B14F-4D97-AF65-F5344CB8AC3E}">
        <p14:creationId xmlns:p14="http://schemas.microsoft.com/office/powerpoint/2010/main" val="3872268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 Work</a:t>
            </a:r>
            <a:endParaRPr lang="en-US" dirty="0"/>
          </a:p>
        </p:txBody>
      </p:sp>
      <p:sp>
        <p:nvSpPr>
          <p:cNvPr id="3" name="Content Placeholder 2"/>
          <p:cNvSpPr>
            <a:spLocks noGrp="1"/>
          </p:cNvSpPr>
          <p:nvPr>
            <p:ph idx="1"/>
          </p:nvPr>
        </p:nvSpPr>
        <p:spPr>
          <a:xfrm>
            <a:off x="457200" y="1371600"/>
            <a:ext cx="8229600" cy="4525963"/>
          </a:xfrm>
        </p:spPr>
        <p:txBody>
          <a:bodyPr>
            <a:normAutofit/>
          </a:bodyPr>
          <a:lstStyle/>
          <a:p>
            <a:r>
              <a:rPr lang="en-US" dirty="0" smtClean="0"/>
              <a:t>Pick a field of robotics to discuss with your counselor.</a:t>
            </a:r>
          </a:p>
          <a:p>
            <a:pPr lvl="1"/>
            <a:r>
              <a:rPr lang="en-US" dirty="0" smtClean="0"/>
              <a:t>Find an image that aids in your discussion</a:t>
            </a:r>
          </a:p>
          <a:p>
            <a:r>
              <a:rPr lang="en-US" dirty="0" smtClean="0"/>
              <a:t>Update your engineering note book </a:t>
            </a:r>
          </a:p>
          <a:p>
            <a:pPr marL="457200" lvl="1" indent="0">
              <a:buNone/>
            </a:pPr>
            <a:endParaRPr lang="en-US" dirty="0" smtClean="0"/>
          </a:p>
          <a:p>
            <a:endParaRPr lang="en-US" dirty="0"/>
          </a:p>
        </p:txBody>
      </p:sp>
    </p:spTree>
    <p:extLst>
      <p:ext uri="{BB962C8B-B14F-4D97-AF65-F5344CB8AC3E}">
        <p14:creationId xmlns:p14="http://schemas.microsoft.com/office/powerpoint/2010/main" val="24249555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smtClean="0"/>
              <a:t>MCS: The </a:t>
            </a:r>
            <a:r>
              <a:rPr lang="en-US" sz="3600" dirty="0" err="1" smtClean="0"/>
              <a:t>Meiring</a:t>
            </a:r>
            <a:r>
              <a:rPr lang="en-US" sz="3600" dirty="0" smtClean="0"/>
              <a:t> Control</a:t>
            </a:r>
            <a:r>
              <a:rPr lang="en-US" sz="3600" dirty="0" smtClean="0"/>
              <a:t> </a:t>
            </a:r>
            <a:r>
              <a:rPr lang="en-US" sz="3600" dirty="0" smtClean="0"/>
              <a:t>System </a:t>
            </a:r>
            <a:r>
              <a:rPr lang="en-US" sz="3600" dirty="0"/>
              <a:t>200</a:t>
            </a:r>
            <a:br>
              <a:rPr lang="en-US" sz="3600" dirty="0"/>
            </a:br>
            <a:r>
              <a:rPr lang="en-US" sz="3600" dirty="0"/>
              <a:t>Using Sonic </a:t>
            </a:r>
            <a:r>
              <a:rPr lang="en-US" sz="3600" dirty="0" smtClean="0"/>
              <a:t>and Servo Technology, The circuitry for S</a:t>
            </a:r>
            <a:endParaRPr lang="en-US" sz="3500" dirty="0">
              <a:solidFill>
                <a:srgbClr val="FFFFFF"/>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a:t>
            </a:r>
            <a:r>
              <a:rPr lang="en-US" sz="2400" dirty="0" smtClean="0"/>
              <a:t>objects</a:t>
            </a:r>
          </a:p>
          <a:p>
            <a:r>
              <a:rPr lang="en-US" sz="2400" dirty="0" smtClean="0"/>
              <a:t>It uses two types of servos for locomotion</a:t>
            </a:r>
            <a:endParaRPr lang="en-US" sz="2400" dirty="0"/>
          </a:p>
          <a:p>
            <a:pPr marL="0" indent="0">
              <a:buNone/>
            </a:pPr>
            <a:r>
              <a:rPr lang="en-US" sz="2400" b="1" dirty="0" smtClean="0"/>
              <a:t>What </a:t>
            </a:r>
            <a:r>
              <a:rPr lang="en-US" sz="2400" b="1" dirty="0"/>
              <a:t>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a:t>
            </a:r>
            <a:r>
              <a:rPr lang="en-US" sz="2400" dirty="0" smtClean="0"/>
              <a:t>statements</a:t>
            </a:r>
          </a:p>
          <a:p>
            <a:r>
              <a:rPr lang="en-US" sz="2400" dirty="0" smtClean="0"/>
              <a:t>How to read a schematic</a:t>
            </a:r>
          </a:p>
          <a:p>
            <a:r>
              <a:rPr lang="en-US" sz="2400" dirty="0" smtClean="0"/>
              <a:t>How to build a circuit</a:t>
            </a:r>
          </a:p>
          <a:p>
            <a:endParaRPr lang="en-US" sz="2400" dirty="0"/>
          </a:p>
        </p:txBody>
      </p:sp>
      <p:pic>
        <p:nvPicPr>
          <p:cNvPr id="18" name="Picture 2">
            <a:extLst>
              <a:ext uri="{FF2B5EF4-FFF2-40B4-BE49-F238E27FC236}">
                <a16:creationId xmlns:a16="http://schemas.microsoft.com/office/drawing/2014/main" xmlns=""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2DA85-8558-4094-BEF6-4929C06AD6AB}"/>
              </a:ext>
            </a:extLst>
          </p:cNvPr>
          <p:cNvSpPr>
            <a:spLocks noGrp="1"/>
          </p:cNvSpPr>
          <p:nvPr>
            <p:ph type="title"/>
          </p:nvPr>
        </p:nvSpPr>
        <p:spPr/>
        <p:txBody>
          <a:bodyPr/>
          <a:lstStyle/>
          <a:p>
            <a:r>
              <a:rPr lang="en-US" dirty="0"/>
              <a:t>The HC SR04 Sonic Sensor</a:t>
            </a:r>
          </a:p>
        </p:txBody>
      </p:sp>
      <p:pic>
        <p:nvPicPr>
          <p:cNvPr id="4" name="Picture 3">
            <a:extLst>
              <a:ext uri="{FF2B5EF4-FFF2-40B4-BE49-F238E27FC236}">
                <a16:creationId xmlns:a16="http://schemas.microsoft.com/office/drawing/2014/main" xmlns=""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652DA85-8558-4094-BEF6-4929C06AD6AB}"/>
              </a:ext>
            </a:extLst>
          </p:cNvPr>
          <p:cNvSpPr>
            <a:spLocks noGrp="1"/>
          </p:cNvSpPr>
          <p:nvPr>
            <p:ph type="title"/>
          </p:nvPr>
        </p:nvSpPr>
        <p:spPr/>
        <p:txBody>
          <a:bodyPr/>
          <a:lstStyle/>
          <a:p>
            <a:r>
              <a:rPr lang="en-US" dirty="0"/>
              <a:t>Using the Sonic Sensor</a:t>
            </a:r>
          </a:p>
        </p:txBody>
      </p:sp>
      <p:pic>
        <p:nvPicPr>
          <p:cNvPr id="3" name="Picture 2">
            <a:extLst>
              <a:ext uri="{FF2B5EF4-FFF2-40B4-BE49-F238E27FC236}">
                <a16:creationId xmlns:a16="http://schemas.microsoft.com/office/drawing/2014/main" xmlns=""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smtClean="0"/>
              <a:t>Circuit diagrams</a:t>
            </a:r>
          </a:p>
          <a:p>
            <a:r>
              <a:rPr lang="en-US" dirty="0" smtClean="0"/>
              <a:t>Code</a:t>
            </a:r>
          </a:p>
          <a:p>
            <a:r>
              <a:rPr lang="en-US" dirty="0" smtClean="0"/>
              <a:t>Tests</a:t>
            </a:r>
            <a:endParaRPr lang="en-US" dirty="0"/>
          </a:p>
        </p:txBody>
      </p:sp>
      <p:pic>
        <p:nvPicPr>
          <p:cNvPr id="4" name="Picture 3" descr="A picture containing table, game&#10;&#10;Description automatically generated">
            <a:extLst>
              <a:ext uri="{FF2B5EF4-FFF2-40B4-BE49-F238E27FC236}">
                <a16:creationId xmlns:a16="http://schemas.microsoft.com/office/drawing/2014/main" xmlns=""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38800" y="19812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smtClean="0"/>
              <a:t>What is this?</a:t>
            </a:r>
            <a:endParaRPr lang="en-US" dirty="0"/>
          </a:p>
        </p:txBody>
      </p:sp>
      <p:sp>
        <p:nvSpPr>
          <p:cNvPr id="6" name="TextBox 5"/>
          <p:cNvSpPr txBox="1"/>
          <p:nvPr/>
        </p:nvSpPr>
        <p:spPr>
          <a:xfrm>
            <a:off x="5610808" y="4662196"/>
            <a:ext cx="3506666" cy="1200329"/>
          </a:xfrm>
          <a:prstGeom prst="rect">
            <a:avLst/>
          </a:prstGeom>
          <a:noFill/>
        </p:spPr>
        <p:txBody>
          <a:bodyPr wrap="none" rtlCol="0">
            <a:spAutoFit/>
          </a:bodyPr>
          <a:lstStyle/>
          <a:p>
            <a:r>
              <a:rPr lang="en-US" i="1" dirty="0" smtClean="0"/>
              <a:t>The original </a:t>
            </a:r>
            <a:r>
              <a:rPr lang="en-US" i="1" dirty="0" err="1" smtClean="0"/>
              <a:t>Fischbot</a:t>
            </a:r>
            <a:r>
              <a:rPr lang="en-US" i="1" dirty="0" smtClean="0"/>
              <a:t> from </a:t>
            </a:r>
            <a:r>
              <a:rPr lang="en-US" i="1" dirty="0" smtClean="0"/>
              <a:t>2020</a:t>
            </a:r>
          </a:p>
          <a:p>
            <a:r>
              <a:rPr lang="en-US" i="1" dirty="0" smtClean="0"/>
              <a:t>It’s not cute but it gave us </a:t>
            </a:r>
            <a:br>
              <a:rPr lang="en-US" i="1" dirty="0" smtClean="0"/>
            </a:br>
            <a:r>
              <a:rPr lang="en-US" i="1" dirty="0" smtClean="0"/>
              <a:t>something to do over Zoom during</a:t>
            </a:r>
            <a:br>
              <a:rPr lang="en-US" i="1" dirty="0" smtClean="0"/>
            </a:br>
            <a:r>
              <a:rPr lang="en-US" i="1" dirty="0" err="1" smtClean="0"/>
              <a:t>Covid</a:t>
            </a:r>
            <a:r>
              <a:rPr lang="en-US" i="1" dirty="0" smtClean="0"/>
              <a:t> and we earned a merit badge</a:t>
            </a:r>
            <a:endParaRPr lang="en-US" i="1" dirty="0"/>
          </a:p>
        </p:txBody>
      </p:sp>
    </p:spTree>
    <p:extLst>
      <p:ext uri="{BB962C8B-B14F-4D97-AF65-F5344CB8AC3E}">
        <p14:creationId xmlns:p14="http://schemas.microsoft.com/office/powerpoint/2010/main" val="3048316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smtClean="0"/>
              <a:t>Scooter</a:t>
            </a:r>
            <a:br>
              <a:rPr lang="en-US" dirty="0" smtClean="0"/>
            </a:br>
            <a:r>
              <a:rPr lang="en-US" dirty="0" smtClean="0"/>
              <a:t>Schematic</a:t>
            </a:r>
            <a:endParaRPr lang="en-US" dirty="0"/>
          </a:p>
        </p:txBody>
      </p:sp>
      <p:pic>
        <p:nvPicPr>
          <p:cNvPr id="4"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 xmlns:a16="http://schemas.microsoft.com/office/drawing/2014/main" id="{8C190BAA-F102-4117-BEFD-19A7C7B3E6F5}"/>
              </a:ext>
            </a:extLst>
          </p:cNvPr>
          <p:cNvSpPr txBox="1"/>
          <p:nvPr/>
        </p:nvSpPr>
        <p:spPr>
          <a:xfrm>
            <a:off x="623658" y="5089542"/>
            <a:ext cx="1967142"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0" y="3218766"/>
            <a:ext cx="304800"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smtClean="0"/>
              <a:t>Left Wheel 360 (Servo 2)</a:t>
            </a:r>
            <a:endParaRPr lang="en-US" sz="1200" dirty="0"/>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smtClean="0"/>
              <a:t>Right Wheel 360 </a:t>
            </a:r>
          </a:p>
          <a:p>
            <a:r>
              <a:rPr lang="en-US" sz="1200" dirty="0" smtClean="0"/>
              <a:t>(Servo 3)</a:t>
            </a:r>
            <a:endParaRPr lang="en-US" sz="1200" dirty="0"/>
          </a:p>
        </p:txBody>
      </p:sp>
      <p:sp>
        <p:nvSpPr>
          <p:cNvPr id="43" name="Rectangle 42">
            <a:extLst>
              <a:ext uri="{FF2B5EF4-FFF2-40B4-BE49-F238E27FC236}">
                <a16:creationId xmlns=""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smtClean="0"/>
              <a:t>Left Leg 180</a:t>
            </a:r>
          </a:p>
          <a:p>
            <a:r>
              <a:rPr lang="en-US" sz="1200" dirty="0" smtClean="0"/>
              <a:t>(Servo 4)</a:t>
            </a:r>
            <a:endParaRPr lang="en-US" sz="1200" dirty="0"/>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smtClean="0"/>
              <a:t>Right Leg 180</a:t>
            </a:r>
          </a:p>
          <a:p>
            <a:r>
              <a:rPr lang="en-US" sz="1200" dirty="0" smtClean="0"/>
              <a:t>(Servo 5)</a:t>
            </a:r>
            <a:endParaRPr lang="en-US" sz="1200" dirty="0"/>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400" y="2895600"/>
            <a:ext cx="2164632" cy="646331"/>
          </a:xfrm>
          <a:prstGeom prst="rect">
            <a:avLst/>
          </a:prstGeom>
          <a:solidFill>
            <a:schemeClr val="bg1"/>
          </a:solidFill>
          <a:ln>
            <a:solidFill>
              <a:schemeClr val="tx1"/>
            </a:solidFill>
          </a:ln>
        </p:spPr>
        <p:txBody>
          <a:bodyPr wrap="none" rtlCol="0">
            <a:spAutoFit/>
          </a:bodyPr>
          <a:lstStyle/>
          <a:p>
            <a:r>
              <a:rPr lang="en-US" dirty="0" smtClean="0"/>
              <a:t>Make sure both jacks</a:t>
            </a:r>
            <a:br>
              <a:rPr lang="en-US" dirty="0" smtClean="0"/>
            </a:br>
            <a:r>
              <a:rPr lang="en-US" dirty="0" smtClean="0"/>
              <a:t>are oriented this way</a:t>
            </a:r>
            <a:endParaRPr lang="en-US" dirty="0"/>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a:t>
            </a:r>
            <a:r>
              <a:rPr lang="en-US" dirty="0" smtClean="0"/>
              <a:t>SR04</a:t>
            </a:r>
          </a:p>
          <a:p>
            <a:pPr algn="ctr"/>
            <a:r>
              <a:rPr lang="en-US" dirty="0" smtClean="0"/>
              <a:t>Sonic Sensor</a:t>
            </a:r>
            <a:endParaRPr lang="en-US" dirty="0"/>
          </a:p>
        </p:txBody>
      </p:sp>
      <p:sp>
        <p:nvSpPr>
          <p:cNvPr id="130" name="TextBox 129"/>
          <p:cNvSpPr txBox="1"/>
          <p:nvPr/>
        </p:nvSpPr>
        <p:spPr>
          <a:xfrm>
            <a:off x="4847270" y="1240010"/>
            <a:ext cx="1321259" cy="369332"/>
          </a:xfrm>
          <a:prstGeom prst="rect">
            <a:avLst/>
          </a:prstGeom>
          <a:noFill/>
          <a:ln>
            <a:solidFill>
              <a:schemeClr val="tx1"/>
            </a:solidFill>
          </a:ln>
        </p:spPr>
        <p:txBody>
          <a:bodyPr wrap="none" rtlCol="0">
            <a:spAutoFit/>
          </a:bodyPr>
          <a:lstStyle/>
          <a:p>
            <a:r>
              <a:rPr lang="en-US" dirty="0" smtClean="0"/>
              <a:t>Servo Board</a:t>
            </a:r>
            <a:endParaRPr lang="en-US" dirty="0"/>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smtClean="0"/>
              <a:t>Arduino</a:t>
            </a:r>
            <a:br>
              <a:rPr lang="en-US" dirty="0" smtClean="0"/>
            </a:br>
            <a:r>
              <a:rPr lang="en-US" dirty="0" smtClean="0"/>
              <a:t>Nano </a:t>
            </a:r>
          </a:p>
          <a:p>
            <a:r>
              <a:rPr lang="en-US" dirty="0" smtClean="0"/>
              <a:t>Processor</a:t>
            </a:r>
            <a:endParaRPr lang="en-US" dirty="0"/>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899" y="1609342"/>
            <a:ext cx="1"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293542" y="4278868"/>
            <a:ext cx="2319481" cy="738664"/>
          </a:xfrm>
          <a:prstGeom prst="rect">
            <a:avLst/>
          </a:prstGeom>
          <a:noFill/>
          <a:ln>
            <a:solidFill>
              <a:schemeClr val="tx1"/>
            </a:solidFill>
          </a:ln>
        </p:spPr>
        <p:txBody>
          <a:bodyPr wrap="none" rtlCol="0">
            <a:spAutoFit/>
          </a:bodyPr>
          <a:lstStyle/>
          <a:p>
            <a:r>
              <a:rPr lang="en-US" sz="1400" dirty="0" smtClean="0"/>
              <a:t>Yellow wire must be</a:t>
            </a:r>
            <a:br>
              <a:rPr lang="en-US" sz="1400" dirty="0" smtClean="0"/>
            </a:br>
            <a:r>
              <a:rPr lang="en-US" sz="1400" dirty="0" smtClean="0"/>
              <a:t>next to the processor</a:t>
            </a:r>
            <a:br>
              <a:rPr lang="en-US" sz="1400" dirty="0" smtClean="0"/>
            </a:br>
            <a:r>
              <a:rPr lang="en-US" sz="1400" dirty="0" smtClean="0"/>
              <a:t>(incorrect will cause damage)</a:t>
            </a:r>
            <a:endParaRPr lang="en-US" sz="1400" dirty="0"/>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212867" y="106233"/>
            <a:ext cx="2114425" cy="369332"/>
          </a:xfrm>
          <a:prstGeom prst="rect">
            <a:avLst/>
          </a:prstGeom>
        </p:spPr>
        <p:txBody>
          <a:bodyPr wrap="none">
            <a:spAutoFit/>
          </a:bodyPr>
          <a:lstStyle/>
          <a:p>
            <a:r>
              <a:rPr lang="en-US" dirty="0" smtClean="0">
                <a:hlinkClick r:id="rId10"/>
              </a:rPr>
              <a:t>Link to Scooter Code</a:t>
            </a:r>
            <a:endParaRPr lang="en-US" dirty="0"/>
          </a:p>
        </p:txBody>
      </p:sp>
    </p:spTree>
    <p:extLst>
      <p:ext uri="{BB962C8B-B14F-4D97-AF65-F5344CB8AC3E}">
        <p14:creationId xmlns:p14="http://schemas.microsoft.com/office/powerpoint/2010/main" val="3847239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4572000" cy="1325562"/>
          </a:xfrm>
        </p:spPr>
        <p:txBody>
          <a:bodyPr>
            <a:normAutofit fontScale="90000"/>
          </a:bodyPr>
          <a:lstStyle/>
          <a:p>
            <a:pPr algn="l"/>
            <a:r>
              <a:rPr lang="en-US" dirty="0" smtClean="0"/>
              <a:t>Testing the HC SR04</a:t>
            </a:r>
            <a:endParaRPr lang="en-US" dirty="0"/>
          </a:p>
        </p:txBody>
      </p:sp>
      <p:sp>
        <p:nvSpPr>
          <p:cNvPr id="3" name="Content Placeholder 2"/>
          <p:cNvSpPr>
            <a:spLocks noGrp="1"/>
          </p:cNvSpPr>
          <p:nvPr>
            <p:ph idx="1"/>
          </p:nvPr>
        </p:nvSpPr>
        <p:spPr>
          <a:xfrm>
            <a:off x="457200" y="1600200"/>
            <a:ext cx="4038600" cy="4525963"/>
          </a:xfrm>
        </p:spPr>
        <p:txBody>
          <a:bodyPr>
            <a:normAutofit lnSpcReduction="10000"/>
          </a:bodyPr>
          <a:lstStyle/>
          <a:p>
            <a:r>
              <a:rPr lang="en-US" dirty="0" smtClean="0"/>
              <a:t>HC SR04 wired to the Nano and Servo Controller board</a:t>
            </a:r>
          </a:p>
          <a:p>
            <a:r>
              <a:rPr lang="en-US" dirty="0" smtClean="0"/>
              <a:t>Use Servo Controller pins 8 -&gt; SR04 Trigger and 9-&gt; SR04 Echo</a:t>
            </a:r>
          </a:p>
          <a:p>
            <a:r>
              <a:rPr lang="en-US" dirty="0" smtClean="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6C7EA21-1E5C-44E1-B67D-18E8F6E39A65}"/>
              </a:ext>
            </a:extLst>
          </p:cNvPr>
          <p:cNvSpPr>
            <a:spLocks noGrp="1"/>
          </p:cNvSpPr>
          <p:nvPr>
            <p:ph type="title"/>
          </p:nvPr>
        </p:nvSpPr>
        <p:spPr>
          <a:xfrm>
            <a:off x="304800" y="76200"/>
            <a:ext cx="8229600" cy="609600"/>
          </a:xfrm>
        </p:spPr>
        <p:txBody>
          <a:bodyPr>
            <a:normAutofit fontScale="90000"/>
          </a:bodyPr>
          <a:lstStyle/>
          <a:p>
            <a:r>
              <a:rPr lang="en-US" dirty="0"/>
              <a:t>Programming </a:t>
            </a:r>
            <a:r>
              <a:rPr lang="en-US" dirty="0" smtClean="0"/>
              <a:t>Arduino for the</a:t>
            </a:r>
            <a:r>
              <a:rPr lang="en-US" dirty="0" smtClean="0"/>
              <a:t> </a:t>
            </a:r>
            <a:r>
              <a:rPr lang="en-US" dirty="0"/>
              <a:t>HC SR04 </a:t>
            </a:r>
          </a:p>
        </p:txBody>
      </p:sp>
      <p:sp>
        <p:nvSpPr>
          <p:cNvPr id="3" name="Content Placeholder 2">
            <a:extLst>
              <a:ext uri="{FF2B5EF4-FFF2-40B4-BE49-F238E27FC236}">
                <a16:creationId xmlns:a16="http://schemas.microsoft.com/office/drawing/2014/main" xmlns=""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smtClean="0"/>
              <a:t>&gt;</a:t>
            </a:r>
            <a:endParaRPr lang="en-US" sz="1050" dirty="0"/>
          </a:p>
          <a:p>
            <a:pPr marL="0" indent="0">
              <a:buNone/>
            </a:pPr>
            <a:r>
              <a:rPr lang="en-US" sz="1050" dirty="0" err="1"/>
              <a:t>const</a:t>
            </a:r>
            <a:r>
              <a:rPr lang="en-US" sz="1050" dirty="0"/>
              <a:t> </a:t>
            </a:r>
            <a:r>
              <a:rPr lang="en-US" sz="1050" dirty="0" err="1"/>
              <a:t>int</a:t>
            </a:r>
            <a:r>
              <a:rPr lang="en-US" sz="1050" dirty="0"/>
              <a:t> </a:t>
            </a:r>
            <a:r>
              <a:rPr lang="en-US" sz="1050" dirty="0" smtClean="0"/>
              <a:t>LEFT_SENSOR_TRIG_PIN=8;</a:t>
            </a:r>
            <a:endParaRPr lang="en-US" sz="1050" dirty="0"/>
          </a:p>
          <a:p>
            <a:pPr marL="0" indent="0">
              <a:buNone/>
            </a:pPr>
            <a:r>
              <a:rPr lang="en-US" sz="1050" dirty="0" err="1"/>
              <a:t>const</a:t>
            </a:r>
            <a:r>
              <a:rPr lang="en-US" sz="1050" dirty="0"/>
              <a:t> </a:t>
            </a:r>
            <a:r>
              <a:rPr lang="en-US" sz="1050" dirty="0" err="1"/>
              <a:t>int</a:t>
            </a:r>
            <a:r>
              <a:rPr lang="en-US" sz="1050" dirty="0"/>
              <a:t> </a:t>
            </a:r>
            <a:r>
              <a:rPr lang="en-US" sz="1050" dirty="0" smtClean="0"/>
              <a:t>LEFT_SENSOR_ECHO_PIN=9;</a:t>
            </a:r>
            <a:endParaRPr lang="en-US" sz="1050" dirty="0"/>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a:t>
            </a:r>
            <a:r>
              <a:rPr lang="en-US" sz="1050" dirty="0" smtClean="0"/>
              <a:t>onar(LEFT_SENSOR_TRIG_PIN,LEFT_SENSOR_ECHO_PIN,MAX_DISTANCE</a:t>
            </a:r>
            <a:r>
              <a:rPr lang="en-US" sz="1050" dirty="0"/>
              <a:t>); </a:t>
            </a:r>
            <a:endParaRPr lang="en-US" sz="1050" dirty="0" smtClean="0"/>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r>
              <a:rPr lang="en-US" sz="1050" dirty="0" smtClean="0"/>
              <a:t>}</a:t>
            </a:r>
            <a:endParaRPr lang="en-US" sz="1050" dirty="0"/>
          </a:p>
          <a:p>
            <a:pPr marL="0" indent="0">
              <a:buNone/>
            </a:pPr>
            <a:r>
              <a:rPr lang="en-US" sz="1050" dirty="0"/>
              <a:t>  return Distance;</a:t>
            </a:r>
          </a:p>
          <a:p>
            <a:pPr marL="0" indent="0">
              <a:buNone/>
            </a:pPr>
            <a:r>
              <a:rPr lang="en-US" sz="1050" dirty="0"/>
              <a:t>}</a:t>
            </a:r>
            <a:endParaRPr lang="en-US" sz="1050" dirty="0"/>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a:t>
            </a:r>
            <a:r>
              <a:rPr lang="en-US" sz="1050" dirty="0" smtClean="0"/>
              <a:t>Distance=sonar(“main”);</a:t>
            </a:r>
            <a:endParaRPr lang="en-US" sz="1050" dirty="0"/>
          </a:p>
          <a:p>
            <a:pPr marL="0" indent="0">
              <a:buNone/>
            </a:pPr>
            <a:r>
              <a:rPr lang="en-US" sz="1050" dirty="0"/>
              <a:t>  </a:t>
            </a:r>
            <a:r>
              <a:rPr lang="en-US" sz="1050" dirty="0" err="1"/>
              <a:t>Serial.print</a:t>
            </a:r>
            <a:r>
              <a:rPr lang="en-US" sz="1050" dirty="0" smtClean="0"/>
              <a:t>("Ping</a:t>
            </a:r>
            <a:r>
              <a:rPr lang="en-US" sz="1050" dirty="0"/>
              <a:t>: ");</a:t>
            </a:r>
          </a:p>
          <a:p>
            <a:pPr marL="0" indent="0">
              <a:buNone/>
            </a:pPr>
            <a:r>
              <a:rPr lang="en-US" sz="1050" dirty="0"/>
              <a:t>  </a:t>
            </a:r>
            <a:r>
              <a:rPr lang="en-US" sz="1050" dirty="0" err="1" smtClean="0"/>
              <a:t>Serial.print</a:t>
            </a:r>
            <a:r>
              <a:rPr lang="en-US" sz="1050" dirty="0" smtClean="0"/>
              <a:t>(Distance</a:t>
            </a:r>
            <a:r>
              <a:rPr lang="en-US" sz="1050" dirty="0"/>
              <a:t>);</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smtClean="0">
                <a:solidFill>
                  <a:srgbClr val="002060"/>
                </a:solidFill>
              </a:rPr>
              <a:t>Definitions</a:t>
            </a:r>
            <a:endParaRPr lang="en-US" i="1" dirty="0">
              <a:solidFill>
                <a:srgbClr val="002060"/>
              </a:solidFill>
            </a:endParaRPr>
          </a:p>
        </p:txBody>
      </p:sp>
      <p:sp>
        <p:nvSpPr>
          <p:cNvPr id="6" name="Rectangle 5"/>
          <p:cNvSpPr/>
          <p:nvPr/>
        </p:nvSpPr>
        <p:spPr>
          <a:xfrm>
            <a:off x="266752" y="3647440"/>
            <a:ext cx="7696200" cy="1000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smtClean="0">
                <a:solidFill>
                  <a:srgbClr val="002060"/>
                </a:solidFill>
              </a:rPr>
              <a:t>Setup</a:t>
            </a:r>
            <a:endParaRPr lang="en-US" i="1" dirty="0">
              <a:solidFill>
                <a:srgbClr val="002060"/>
              </a:solidFill>
            </a:endParaRP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smtClean="0">
                <a:solidFill>
                  <a:srgbClr val="002060"/>
                </a:solidFill>
              </a:rPr>
              <a:t>Main Loop</a:t>
            </a:r>
            <a:endParaRPr lang="en-US" i="1" dirty="0">
              <a:solidFill>
                <a:srgbClr val="002060"/>
              </a:solidFill>
            </a:endParaRPr>
          </a:p>
        </p:txBody>
      </p:sp>
      <p:sp>
        <p:nvSpPr>
          <p:cNvPr id="10" name="Rectangle 9"/>
          <p:cNvSpPr/>
          <p:nvPr/>
        </p:nvSpPr>
        <p:spPr>
          <a:xfrm>
            <a:off x="304800" y="2133600"/>
            <a:ext cx="7696200" cy="13716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a:t>
            </a:r>
            <a:r>
              <a:rPr lang="en-US" i="1" dirty="0" smtClean="0">
                <a:solidFill>
                  <a:srgbClr val="002060"/>
                </a:solidFill>
              </a:rPr>
              <a:t>unctions</a:t>
            </a:r>
            <a:endParaRPr lang="en-US" i="1" dirty="0">
              <a:solidFill>
                <a:srgbClr val="002060"/>
              </a:solidFill>
            </a:endParaRPr>
          </a:p>
        </p:txBody>
      </p:sp>
    </p:spTree>
    <p:extLst>
      <p:ext uri="{BB962C8B-B14F-4D97-AF65-F5344CB8AC3E}">
        <p14:creationId xmlns:p14="http://schemas.microsoft.com/office/powerpoint/2010/main" val="59364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6200"/>
            <a:ext cx="8229600" cy="1143000"/>
          </a:xfrm>
        </p:spPr>
        <p:txBody>
          <a:bodyPr/>
          <a:lstStyle/>
          <a:p>
            <a:pPr algn="l"/>
            <a:r>
              <a:rPr lang="en-US" dirty="0"/>
              <a:t>A</a:t>
            </a:r>
            <a:r>
              <a:rPr lang="en-US" dirty="0" smtClean="0"/>
              <a:t>dd the Motors</a:t>
            </a:r>
            <a:endParaRPr lang="en-US" dirty="0"/>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smtClean="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smtClean="0"/>
              <a:t>Servo Pin 2</a:t>
            </a:r>
          </a:p>
          <a:p>
            <a:pPr marL="742950" lvl="1" indent="-285750">
              <a:buFont typeface="Arial" panose="020B0604020202020204" pitchFamily="34" charset="0"/>
              <a:buChar char="•"/>
            </a:pPr>
            <a:r>
              <a:rPr lang="en-US" dirty="0" smtClean="0"/>
              <a:t>Servo Pin 3</a:t>
            </a:r>
          </a:p>
          <a:p>
            <a:pPr marL="285750" indent="-285750">
              <a:buFont typeface="Arial" panose="020B0604020202020204" pitchFamily="34" charset="0"/>
              <a:buChar char="•"/>
            </a:pPr>
            <a:r>
              <a:rPr lang="en-US" dirty="0"/>
              <a:t>SG90 Servos (</a:t>
            </a:r>
            <a:r>
              <a:rPr lang="en-US" dirty="0" smtClean="0"/>
              <a:t>180</a:t>
            </a:r>
          </a:p>
          <a:p>
            <a:pPr marL="742950" lvl="1" indent="-285750">
              <a:buFont typeface="Arial" panose="020B0604020202020204" pitchFamily="34" charset="0"/>
              <a:buChar char="•"/>
            </a:pPr>
            <a:r>
              <a:rPr lang="en-US" dirty="0" smtClean="0"/>
              <a:t>Servo Pin 4</a:t>
            </a:r>
          </a:p>
          <a:p>
            <a:pPr marL="742950" lvl="1" indent="-285750">
              <a:buFont typeface="Arial" panose="020B0604020202020204" pitchFamily="34" charset="0"/>
              <a:buChar char="•"/>
            </a:pPr>
            <a:r>
              <a:rPr lang="en-US" dirty="0" smtClean="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smtClean="0"/>
              <a:t>Be careful to have the </a:t>
            </a:r>
          </a:p>
          <a:p>
            <a:r>
              <a:rPr lang="en-US" dirty="0" smtClean="0"/>
              <a:t>Yellow wire placed on the blue pins</a:t>
            </a:r>
            <a:br>
              <a:rPr lang="en-US" dirty="0" smtClean="0"/>
            </a:br>
            <a:r>
              <a:rPr lang="en-US" dirty="0" smtClean="0"/>
              <a:t>of the servo board. Don’t connect</a:t>
            </a:r>
            <a:br>
              <a:rPr lang="en-US" dirty="0" smtClean="0"/>
            </a:br>
            <a:r>
              <a:rPr lang="en-US" dirty="0" smtClean="0"/>
              <a:t>them to the blue pins!!! </a:t>
            </a:r>
            <a:br>
              <a:rPr lang="en-US" dirty="0" smtClean="0"/>
            </a:br>
            <a:r>
              <a:rPr lang="en-US" dirty="0" smtClean="0"/>
              <a:t>Bad things could happen! </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87362"/>
          </a:xfrm>
        </p:spPr>
        <p:txBody>
          <a:bodyPr>
            <a:normAutofit fontScale="90000"/>
          </a:bodyPr>
          <a:lstStyle/>
          <a:p>
            <a:r>
              <a:rPr lang="en-US" dirty="0" smtClean="0"/>
              <a:t>Definition Code for Servos</a:t>
            </a:r>
            <a:endParaRPr lang="en-US" dirty="0"/>
          </a:p>
        </p:txBody>
      </p:sp>
      <p:sp>
        <p:nvSpPr>
          <p:cNvPr id="3" name="Content Placeholder 2"/>
          <p:cNvSpPr>
            <a:spLocks noGrp="1"/>
          </p:cNvSpPr>
          <p:nvPr>
            <p:ph idx="1"/>
          </p:nvPr>
        </p:nvSpPr>
        <p:spPr>
          <a:xfrm>
            <a:off x="152400" y="838200"/>
            <a:ext cx="8686800" cy="5638800"/>
          </a:xfrm>
        </p:spPr>
        <p:txBody>
          <a:bodyPr>
            <a:normAutofit fontScale="77500" lnSpcReduction="20000"/>
          </a:bodyPr>
          <a:lstStyle/>
          <a:p>
            <a:pPr marL="0" indent="0">
              <a:buNone/>
            </a:pPr>
            <a:r>
              <a:rPr lang="en-US" sz="1200" dirty="0" smtClean="0">
                <a:solidFill>
                  <a:schemeClr val="bg1">
                    <a:lumMod val="50000"/>
                  </a:schemeClr>
                </a:solidFill>
              </a:rPr>
              <a:t>#</a:t>
            </a: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smtClean="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smtClean="0"/>
              <a:t>const</a:t>
            </a:r>
            <a:r>
              <a:rPr lang="en-US" sz="1200" dirty="0" smtClean="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r>
              <a:rPr lang="en-US" sz="1200" dirty="0" smtClean="0"/>
              <a:t>;</a:t>
            </a:r>
          </a:p>
          <a:p>
            <a:pPr marL="0" indent="0">
              <a:buNone/>
            </a:pPr>
            <a:endParaRPr lang="en-US" sz="1200" dirty="0"/>
          </a:p>
          <a:p>
            <a:pPr marL="0" indent="0">
              <a:buNone/>
            </a:pPr>
            <a:r>
              <a:rPr lang="en-US" sz="1200" dirty="0" err="1" smtClean="0">
                <a:solidFill>
                  <a:schemeClr val="bg1">
                    <a:lumMod val="50000"/>
                  </a:schemeClr>
                </a:solidFill>
              </a:rPr>
              <a:t>const</a:t>
            </a:r>
            <a:r>
              <a:rPr lang="en-US" sz="1200" dirty="0" smtClean="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smtClean="0"/>
          </a:p>
          <a:p>
            <a:pPr marL="0" indent="0">
              <a:buNone/>
            </a:pPr>
            <a:r>
              <a:rPr lang="en-US" sz="1200" dirty="0" smtClean="0"/>
              <a:t>//defined for FS90R Servos</a:t>
            </a:r>
            <a:endParaRPr lang="en-US" sz="1200" dirty="0"/>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r>
              <a:rPr lang="en-US" sz="1200" dirty="0" smtClean="0"/>
              <a:t>;</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smtClean="0"/>
          </a:p>
          <a:p>
            <a:pPr marL="0" indent="0">
              <a:buNone/>
            </a:pPr>
            <a:r>
              <a:rPr lang="en-US" sz="1200" dirty="0" smtClean="0"/>
              <a:t>// angle for SG90 Servos </a:t>
            </a:r>
            <a:endParaRPr lang="en-US" sz="1200" dirty="0"/>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smtClean="0"/>
              <a:t>//Create objects for the sonar and servos</a:t>
            </a:r>
            <a:endParaRPr lang="en-US" sz="1200" dirty="0"/>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smtClean="0"/>
              <a:t>; //define Servo Variables</a:t>
            </a:r>
            <a:endParaRPr lang="en-US" sz="1200" dirty="0"/>
          </a:p>
        </p:txBody>
      </p:sp>
      <p:sp>
        <p:nvSpPr>
          <p:cNvPr id="4" name="Rectangle 3"/>
          <p:cNvSpPr/>
          <p:nvPr/>
        </p:nvSpPr>
        <p:spPr>
          <a:xfrm>
            <a:off x="152400" y="6842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400" y="757476"/>
            <a:ext cx="1356853" cy="369332"/>
          </a:xfrm>
          <a:prstGeom prst="rect">
            <a:avLst/>
          </a:prstGeom>
          <a:noFill/>
        </p:spPr>
        <p:txBody>
          <a:bodyPr wrap="square" rtlCol="0">
            <a:spAutoFit/>
          </a:bodyPr>
          <a:lstStyle/>
          <a:p>
            <a:r>
              <a:rPr lang="en-US" i="1" dirty="0" smtClean="0">
                <a:solidFill>
                  <a:srgbClr val="002060"/>
                </a:solidFill>
              </a:rPr>
              <a:t>Definitions</a:t>
            </a:r>
            <a:endParaRPr lang="en-US" i="1" dirty="0">
              <a:solidFill>
                <a:srgbClr val="002060"/>
              </a:solidFill>
            </a:endParaRPr>
          </a:p>
        </p:txBody>
      </p:sp>
    </p:spTree>
    <p:extLst>
      <p:ext uri="{BB962C8B-B14F-4D97-AF65-F5344CB8AC3E}">
        <p14:creationId xmlns:p14="http://schemas.microsoft.com/office/powerpoint/2010/main" val="23606143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Calibrating the SG90 </a:t>
            </a:r>
            <a:r>
              <a:rPr lang="en-US" dirty="0" err="1" smtClean="0"/>
              <a:t>Servors</a:t>
            </a:r>
            <a:r>
              <a:rPr lang="en-US" dirty="0" smtClean="0"/>
              <a:t> </a:t>
            </a:r>
            <a:endParaRPr lang="en-US" dirty="0"/>
          </a:p>
        </p:txBody>
      </p:sp>
      <p:sp>
        <p:nvSpPr>
          <p:cNvPr id="3" name="Content Placeholder 2"/>
          <p:cNvSpPr>
            <a:spLocks noGrp="1"/>
          </p:cNvSpPr>
          <p:nvPr>
            <p:ph idx="1"/>
          </p:nvPr>
        </p:nvSpPr>
        <p:spPr/>
        <p:txBody>
          <a:bodyPr/>
          <a:lstStyle/>
          <a:p>
            <a:r>
              <a:rPr lang="en-US" dirty="0" smtClean="0"/>
              <a:t>We need to set the SG90 Servo Orientation</a:t>
            </a:r>
          </a:p>
          <a:p>
            <a:pPr lvl="1"/>
            <a:r>
              <a:rPr lang="en-US" dirty="0" smtClean="0"/>
              <a:t>Set the right SG90 servo to 10 (degrees)</a:t>
            </a:r>
          </a:p>
          <a:p>
            <a:pPr lvl="1"/>
            <a:r>
              <a:rPr lang="en-US" dirty="0" smtClean="0"/>
              <a:t>Set the left SG90 servo to 160 (degrees)</a:t>
            </a:r>
          </a:p>
          <a:p>
            <a:pPr lvl="1"/>
            <a:r>
              <a:rPr lang="en-US" dirty="0" smtClean="0"/>
              <a:t>Load and Run the script to set the orientation</a:t>
            </a:r>
          </a:p>
          <a:p>
            <a:pPr lvl="2"/>
            <a:r>
              <a:rPr lang="en-US" dirty="0" smtClean="0">
                <a:hlinkClick r:id="rId2"/>
              </a:rPr>
              <a:t>GitHub</a:t>
            </a:r>
            <a:r>
              <a:rPr lang="en-US" dirty="0" smtClean="0">
                <a:hlinkClick r:id="rId2"/>
              </a:rPr>
              <a:t>https://github.com/martintrowland/Scooter/blob/main/Scooter_2_servos.ino</a:t>
            </a:r>
            <a:endParaRPr lang="en-US" dirty="0" smtClean="0"/>
          </a:p>
          <a:p>
            <a:pPr lvl="1"/>
            <a:r>
              <a:rPr lang="en-US" dirty="0" smtClean="0"/>
              <a:t>Lock the leg into this position by screwing the bracket into the servo with the legs in the up position.</a:t>
            </a:r>
            <a:endParaRPr lang="en-US" dirty="0"/>
          </a:p>
        </p:txBody>
      </p:sp>
    </p:spTree>
    <p:extLst>
      <p:ext uri="{BB962C8B-B14F-4D97-AF65-F5344CB8AC3E}">
        <p14:creationId xmlns:p14="http://schemas.microsoft.com/office/powerpoint/2010/main" val="91032462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rmAutofit fontScale="90000"/>
          </a:bodyPr>
          <a:lstStyle/>
          <a:p>
            <a:r>
              <a:rPr lang="en-US" dirty="0" smtClean="0"/>
              <a:t>Add Test Legs Routine</a:t>
            </a:r>
            <a:endParaRPr lang="en-US" dirty="0"/>
          </a:p>
        </p:txBody>
      </p:sp>
      <p:sp>
        <p:nvSpPr>
          <p:cNvPr id="3" name="Content Placeholder 2"/>
          <p:cNvSpPr>
            <a:spLocks noGrp="1"/>
          </p:cNvSpPr>
          <p:nvPr>
            <p:ph idx="1"/>
          </p:nvPr>
        </p:nvSpPr>
        <p:spPr>
          <a:xfrm>
            <a:off x="152400" y="83820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smtClean="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724400" y="838200"/>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smtClean="0"/>
              <a:t>/////////////////////////////////////////////////////////////</a:t>
            </a:r>
          </a:p>
          <a:p>
            <a:pPr marL="0" indent="0">
              <a:buFont typeface="Arial" panose="020B0604020202020204" pitchFamily="34" charset="0"/>
              <a:buNone/>
            </a:pPr>
            <a:r>
              <a:rPr lang="en-US" sz="1200" dirty="0" smtClean="0"/>
              <a:t>//-- Attach/Detach Servos ----------------------------------------//</a:t>
            </a:r>
          </a:p>
          <a:p>
            <a:pPr marL="0" indent="0">
              <a:buFont typeface="Arial" panose="020B0604020202020204" pitchFamily="34" charset="0"/>
              <a:buNone/>
            </a:pPr>
            <a:r>
              <a:rPr lang="en-US" sz="1200" dirty="0" smtClean="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Tree>
    <p:extLst>
      <p:ext uri="{BB962C8B-B14F-4D97-AF65-F5344CB8AC3E}">
        <p14:creationId xmlns:p14="http://schemas.microsoft.com/office/powerpoint/2010/main" val="38855433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87362"/>
          </a:xfrm>
        </p:spPr>
        <p:txBody>
          <a:bodyPr>
            <a:noAutofit/>
          </a:bodyPr>
          <a:lstStyle/>
          <a:p>
            <a:r>
              <a:rPr lang="en-US" sz="3600" dirty="0" smtClean="0"/>
              <a:t>Add Sonar Routine with Setup and Main</a:t>
            </a:r>
            <a:endParaRPr lang="en-US" sz="3600" dirty="0"/>
          </a:p>
        </p:txBody>
      </p:sp>
      <p:sp>
        <p:nvSpPr>
          <p:cNvPr id="3" name="Content Placeholder 2"/>
          <p:cNvSpPr>
            <a:spLocks noGrp="1"/>
          </p:cNvSpPr>
          <p:nvPr>
            <p:ph idx="1"/>
          </p:nvPr>
        </p:nvSpPr>
        <p:spPr>
          <a:xfrm>
            <a:off x="152400" y="838200"/>
            <a:ext cx="4114800" cy="5257800"/>
          </a:xfrm>
        </p:spPr>
        <p:txBody>
          <a:bodyPr>
            <a:noAutofit/>
          </a:bodyPr>
          <a:lstStyle/>
          <a:p>
            <a:pPr marL="0" indent="0">
              <a:buNone/>
            </a:pPr>
            <a:r>
              <a:rPr lang="en-US" sz="1200" dirty="0"/>
              <a:t>/////////////////////////////////////////////////////////////</a:t>
            </a:r>
          </a:p>
          <a:p>
            <a:pPr marL="0" indent="0">
              <a:buNone/>
            </a:pPr>
            <a:r>
              <a:rPr lang="en-US" sz="1200" dirty="0"/>
              <a:t>//-- </a:t>
            </a:r>
            <a:r>
              <a:rPr lang="en-US" sz="1200" dirty="0" smtClean="0"/>
              <a:t>Sonar       </a:t>
            </a:r>
            <a:r>
              <a:rPr lang="en-US" sz="1200" dirty="0"/>
              <a:t>----------------------------------------------//</a:t>
            </a:r>
          </a:p>
          <a:p>
            <a:pPr marL="0" indent="0">
              <a:buNone/>
            </a:pPr>
            <a:r>
              <a:rPr lang="en-US" sz="1200" dirty="0"/>
              <a:t>/////////////////////////////////////////////////////////////</a:t>
            </a:r>
          </a:p>
          <a:p>
            <a:pPr marL="0" indent="0">
              <a:buNone/>
            </a:pPr>
            <a:r>
              <a:rPr lang="en-US" sz="1200" dirty="0" err="1"/>
              <a:t>int</a:t>
            </a:r>
            <a:r>
              <a:rPr lang="en-US" sz="1200" dirty="0"/>
              <a:t> sonar(</a:t>
            </a:r>
            <a:r>
              <a:rPr lang="en-US" sz="1200" dirty="0" err="1"/>
              <a:t>const</a:t>
            </a:r>
            <a:r>
              <a:rPr lang="en-US" sz="1200" dirty="0"/>
              <a:t> char *label) {</a:t>
            </a:r>
          </a:p>
          <a:p>
            <a:pPr marL="0" indent="0">
              <a:buNone/>
            </a:pPr>
            <a:r>
              <a:rPr lang="en-US" sz="1200" dirty="0"/>
              <a:t>  </a:t>
            </a:r>
            <a:r>
              <a:rPr lang="en-US" sz="1200" dirty="0" err="1"/>
              <a:t>int</a:t>
            </a:r>
            <a:r>
              <a:rPr lang="en-US" sz="1200" dirty="0"/>
              <a:t> Distance = </a:t>
            </a:r>
            <a:r>
              <a:rPr lang="en-US" sz="1200" dirty="0" err="1"/>
              <a:t>Sonar.ping_cm</a:t>
            </a:r>
            <a:r>
              <a:rPr lang="en-US" sz="1200" dirty="0"/>
              <a:t>();</a:t>
            </a:r>
          </a:p>
          <a:p>
            <a:pPr marL="0" indent="0">
              <a:buNone/>
            </a:pPr>
            <a:r>
              <a:rPr lang="en-US" sz="1200" dirty="0"/>
              <a:t>  if (Distance == 0) {</a:t>
            </a:r>
          </a:p>
          <a:p>
            <a:pPr marL="0" indent="0">
              <a:buNone/>
            </a:pPr>
            <a:r>
              <a:rPr lang="en-US" sz="1200" dirty="0"/>
              <a:t>    Distance = MAX_DISTANCE;</a:t>
            </a:r>
          </a:p>
          <a:p>
            <a:pPr marL="0" indent="0">
              <a:buNone/>
            </a:pPr>
            <a:r>
              <a:rPr lang="en-US" sz="1200" dirty="0"/>
              <a:t>  }</a:t>
            </a:r>
          </a:p>
          <a:p>
            <a:pPr marL="0" indent="0">
              <a:buNone/>
            </a:pPr>
            <a:r>
              <a:rPr lang="en-US" sz="1200" dirty="0"/>
              <a:t>  if (DEBUG) {</a:t>
            </a:r>
          </a:p>
          <a:p>
            <a:pPr marL="0" indent="0">
              <a:buNone/>
            </a:pPr>
            <a:r>
              <a:rPr lang="en-US" sz="1200" dirty="0"/>
              <a:t>    </a:t>
            </a:r>
            <a:r>
              <a:rPr lang="en-US" sz="1200" dirty="0" err="1"/>
              <a:t>Serial.print</a:t>
            </a:r>
            <a:r>
              <a:rPr lang="en-US" sz="1200" dirty="0"/>
              <a:t>(label);</a:t>
            </a:r>
          </a:p>
          <a:p>
            <a:pPr marL="0" indent="0">
              <a:buNone/>
            </a:pPr>
            <a:r>
              <a:rPr lang="en-US" sz="1200" dirty="0"/>
              <a:t>    </a:t>
            </a:r>
            <a:r>
              <a:rPr lang="en-US" sz="1200" dirty="0" err="1"/>
              <a:t>Serial.print</a:t>
            </a:r>
            <a:r>
              <a:rPr lang="en-US" sz="1200" dirty="0"/>
              <a:t>(" Ping: ");</a:t>
            </a:r>
          </a:p>
          <a:p>
            <a:pPr marL="0" indent="0">
              <a:buNone/>
            </a:pPr>
            <a:r>
              <a:rPr lang="en-US" sz="1200" dirty="0"/>
              <a:t>    </a:t>
            </a:r>
            <a:r>
              <a:rPr lang="en-US" sz="1200" dirty="0" err="1"/>
              <a:t>Serial.print</a:t>
            </a:r>
            <a:r>
              <a:rPr lang="en-US" sz="1200" dirty="0"/>
              <a:t>(Distance);</a:t>
            </a:r>
          </a:p>
          <a:p>
            <a:pPr marL="0" indent="0">
              <a:buNone/>
            </a:pPr>
            <a:r>
              <a:rPr lang="en-US" sz="1200" dirty="0"/>
              <a:t>    </a:t>
            </a:r>
            <a:r>
              <a:rPr lang="en-US" sz="1200" dirty="0" err="1"/>
              <a:t>Serial.println</a:t>
            </a:r>
            <a:r>
              <a:rPr lang="en-US" sz="1200" dirty="0"/>
              <a:t>("cm");</a:t>
            </a:r>
          </a:p>
          <a:p>
            <a:pPr marL="0" indent="0">
              <a:buNone/>
            </a:pPr>
            <a:r>
              <a:rPr lang="en-US" sz="1200" dirty="0"/>
              <a:t>  }</a:t>
            </a:r>
          </a:p>
          <a:p>
            <a:pPr marL="0" indent="0">
              <a:buNone/>
            </a:pPr>
            <a:r>
              <a:rPr lang="en-US" sz="1200" dirty="0"/>
              <a:t>  return Distance;</a:t>
            </a:r>
          </a:p>
          <a:p>
            <a:pPr marL="0" indent="0">
              <a:buNone/>
            </a:pPr>
            <a:r>
              <a:rPr lang="en-US" sz="1200" dirty="0"/>
              <a:t>}</a:t>
            </a:r>
          </a:p>
        </p:txBody>
      </p:sp>
      <p:sp>
        <p:nvSpPr>
          <p:cNvPr id="5" name="Content Placeholder 2"/>
          <p:cNvSpPr txBox="1">
            <a:spLocks/>
          </p:cNvSpPr>
          <p:nvPr/>
        </p:nvSpPr>
        <p:spPr>
          <a:xfrm>
            <a:off x="4419600" y="838200"/>
            <a:ext cx="4343400" cy="5257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dirty="0" smtClean="0"/>
              <a:t>//////////////////////////////////////////////////////////////////</a:t>
            </a:r>
            <a:endParaRPr lang="en-US" sz="1200" dirty="0"/>
          </a:p>
          <a:p>
            <a:pPr marL="0" indent="0">
              <a:buNone/>
            </a:pPr>
            <a:r>
              <a:rPr lang="en-US" sz="1200" dirty="0"/>
              <a:t>//-- Setup ------------------------------------------------------//</a:t>
            </a:r>
          </a:p>
          <a:p>
            <a:pPr marL="0" indent="0">
              <a:buNone/>
            </a:pPr>
            <a:r>
              <a:rPr lang="en-US" sz="1200" dirty="0" smtClean="0"/>
              <a:t>//////////////////////////////////////////////////////////////////</a:t>
            </a:r>
            <a:endParaRPr lang="en-US" sz="1200" dirty="0"/>
          </a:p>
          <a:p>
            <a:pPr marL="0" indent="0">
              <a:buNone/>
            </a:pPr>
            <a:r>
              <a:rPr lang="en-US" sz="1200" dirty="0"/>
              <a:t>void setup() {</a:t>
            </a:r>
          </a:p>
          <a:p>
            <a:pPr marL="0" indent="0">
              <a:buNone/>
            </a:pPr>
            <a:r>
              <a:rPr lang="en-US" sz="1200" dirty="0"/>
              <a:t>  </a:t>
            </a:r>
            <a:r>
              <a:rPr lang="en-US" sz="1200" dirty="0" err="1"/>
              <a:t>Serial.begin</a:t>
            </a:r>
            <a:r>
              <a:rPr lang="en-US" sz="1200" dirty="0"/>
              <a:t>(115200);  // Open serial monitor at 115200 </a:t>
            </a:r>
            <a:r>
              <a:rPr lang="en-US" sz="1200" dirty="0" smtClean="0"/>
              <a:t>baud</a:t>
            </a:r>
            <a:endParaRPr lang="en-US" sz="1200" dirty="0"/>
          </a:p>
          <a:p>
            <a:pPr marL="0" indent="0">
              <a:buNone/>
            </a:pPr>
            <a:r>
              <a:rPr lang="en-US" sz="1200" dirty="0"/>
              <a:t>}</a:t>
            </a:r>
          </a:p>
          <a:p>
            <a:pPr marL="0" indent="0">
              <a:buNone/>
            </a:pPr>
            <a:r>
              <a:rPr lang="en-US" sz="1200" dirty="0"/>
              <a:t>///////////////////////////////////////////////////////////////////</a:t>
            </a:r>
          </a:p>
          <a:p>
            <a:pPr marL="0" indent="0">
              <a:buNone/>
            </a:pPr>
            <a:r>
              <a:rPr lang="en-US" sz="1200" dirty="0"/>
              <a:t>//-- Principal Loop ---------------------------------------------//</a:t>
            </a:r>
          </a:p>
          <a:p>
            <a:pPr marL="0" indent="0">
              <a:buNone/>
            </a:pPr>
            <a:r>
              <a:rPr lang="en-US" sz="1200" dirty="0"/>
              <a:t>///////////////////////////////////////////////////////////////////</a:t>
            </a:r>
          </a:p>
          <a:p>
            <a:pPr marL="0" indent="0">
              <a:buNone/>
            </a:pPr>
            <a:r>
              <a:rPr lang="en-US" sz="1200" dirty="0"/>
              <a:t>void loop() {</a:t>
            </a:r>
          </a:p>
          <a:p>
            <a:pPr marL="0" indent="0">
              <a:buNone/>
            </a:pPr>
            <a:r>
              <a:rPr lang="en-US" sz="1200" dirty="0"/>
              <a:t>  </a:t>
            </a:r>
            <a:r>
              <a:rPr lang="en-US" sz="1200" dirty="0" err="1"/>
              <a:t>int</a:t>
            </a:r>
            <a:r>
              <a:rPr lang="en-US" sz="1200" dirty="0"/>
              <a:t> </a:t>
            </a:r>
            <a:r>
              <a:rPr lang="en-US" sz="1200" dirty="0" smtClean="0"/>
              <a:t>distance;</a:t>
            </a:r>
          </a:p>
          <a:p>
            <a:pPr marL="0" indent="0">
              <a:buNone/>
            </a:pPr>
            <a:r>
              <a:rPr lang="en-US" sz="1200" dirty="0"/>
              <a:t> </a:t>
            </a:r>
            <a:r>
              <a:rPr lang="en-US" sz="1200" dirty="0" smtClean="0"/>
              <a:t> DEBUG=true;</a:t>
            </a:r>
          </a:p>
          <a:p>
            <a:pPr marL="0" indent="0">
              <a:buNone/>
            </a:pPr>
            <a:r>
              <a:rPr lang="en-US" sz="1200" dirty="0"/>
              <a:t> </a:t>
            </a:r>
            <a:r>
              <a:rPr lang="en-US" sz="1200" dirty="0" smtClean="0"/>
              <a:t> </a:t>
            </a:r>
            <a:r>
              <a:rPr lang="en-US" sz="1200" dirty="0" err="1" smtClean="0"/>
              <a:t>Serial.println</a:t>
            </a:r>
            <a:r>
              <a:rPr lang="en-US" sz="1200" dirty="0"/>
              <a:t>("Start");</a:t>
            </a:r>
          </a:p>
          <a:p>
            <a:pPr marL="0" indent="0">
              <a:buNone/>
            </a:pPr>
            <a:r>
              <a:rPr lang="en-US" sz="1200" dirty="0"/>
              <a:t>  do {</a:t>
            </a:r>
          </a:p>
          <a:p>
            <a:pPr marL="0" indent="0">
              <a:buNone/>
            </a:pPr>
            <a:r>
              <a:rPr lang="en-US" sz="1200" dirty="0"/>
              <a:t>    distance = sonar("Main</a:t>
            </a:r>
            <a:r>
              <a:rPr lang="en-US" sz="1200" dirty="0" smtClean="0"/>
              <a:t>");</a:t>
            </a:r>
          </a:p>
          <a:p>
            <a:pPr marL="0" indent="0">
              <a:buNone/>
            </a:pPr>
            <a:r>
              <a:rPr lang="en-US" sz="1200" dirty="0" smtClean="0"/>
              <a:t>}</a:t>
            </a:r>
            <a:endParaRPr lang="en-US" sz="1200" dirty="0"/>
          </a:p>
        </p:txBody>
      </p:sp>
    </p:spTree>
    <p:extLst>
      <p:ext uri="{BB962C8B-B14F-4D97-AF65-F5344CB8AC3E}">
        <p14:creationId xmlns:p14="http://schemas.microsoft.com/office/powerpoint/2010/main" val="4014228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3</a:t>
            </a:r>
            <a:endParaRPr lang="en-US" dirty="0"/>
          </a:p>
        </p:txBody>
      </p:sp>
    </p:spTree>
    <p:extLst>
      <p:ext uri="{BB962C8B-B14F-4D97-AF65-F5344CB8AC3E}">
        <p14:creationId xmlns:p14="http://schemas.microsoft.com/office/powerpoint/2010/main" val="21592455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35</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smtClean="0"/>
              <a:t>Our progress</a:t>
            </a:r>
            <a:endParaRPr lang="en-US" sz="2800" b="1" i="1" dirty="0"/>
          </a:p>
        </p:txBody>
      </p:sp>
    </p:spTree>
    <p:extLst>
      <p:ext uri="{BB962C8B-B14F-4D97-AF65-F5344CB8AC3E}">
        <p14:creationId xmlns:p14="http://schemas.microsoft.com/office/powerpoint/2010/main" val="12488024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36</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Robotic Competitions</a:t>
            </a:r>
            <a:endParaRPr lang="en-US" dirty="0"/>
          </a:p>
        </p:txBody>
      </p:sp>
      <p:sp>
        <p:nvSpPr>
          <p:cNvPr id="3" name="Content Placeholder 2"/>
          <p:cNvSpPr>
            <a:spLocks noGrp="1"/>
          </p:cNvSpPr>
          <p:nvPr>
            <p:ph idx="1"/>
          </p:nvPr>
        </p:nvSpPr>
        <p:spPr/>
        <p:txBody>
          <a:bodyPr>
            <a:normAutofit fontScale="92500" lnSpcReduction="10000"/>
          </a:bodyPr>
          <a:lstStyle/>
          <a:p>
            <a:r>
              <a:rPr lang="en-US" b="1" dirty="0" smtClean="0">
                <a:hlinkClick r:id="rId2"/>
              </a:rPr>
              <a:t>B.E.S.T </a:t>
            </a:r>
            <a:r>
              <a:rPr lang="en-US" b="1" dirty="0">
                <a:hlinkClick r:id="rId2"/>
              </a:rPr>
              <a:t>Robotics Design Contest</a:t>
            </a:r>
            <a:endParaRPr lang="en-US" dirty="0"/>
          </a:p>
          <a:p>
            <a:r>
              <a:rPr lang="en-US" b="1" dirty="0" err="1" smtClean="0">
                <a:hlinkClick r:id="rId3"/>
              </a:rPr>
              <a:t>Botball</a:t>
            </a:r>
            <a:r>
              <a:rPr lang="en-US" b="1" dirty="0" smtClean="0">
                <a:hlinkClick r:id="rId3"/>
              </a:rPr>
              <a:t> </a:t>
            </a:r>
            <a:r>
              <a:rPr lang="en-US" b="1" dirty="0">
                <a:hlinkClick r:id="rId3"/>
              </a:rPr>
              <a:t>Educational Robotics Program</a:t>
            </a:r>
            <a:endParaRPr lang="en-US" dirty="0"/>
          </a:p>
          <a:p>
            <a:r>
              <a:rPr lang="en-US" b="1" dirty="0" smtClean="0">
                <a:hlinkClick r:id="rId4"/>
              </a:rPr>
              <a:t>FIRST</a:t>
            </a:r>
            <a:r>
              <a:rPr lang="en-US" b="1" dirty="0">
                <a:hlinkClick r:id="rId4"/>
              </a:rPr>
              <a:t>: Robotics </a:t>
            </a:r>
            <a:r>
              <a:rPr lang="en-US" b="1" dirty="0" smtClean="0">
                <a:hlinkClick r:id="rId4"/>
              </a:rPr>
              <a:t>Competition</a:t>
            </a:r>
            <a:endParaRPr lang="en-US" b="1" dirty="0" smtClean="0"/>
          </a:p>
          <a:p>
            <a:r>
              <a:rPr lang="en-US" b="1" dirty="0" smtClean="0">
                <a:hlinkClick r:id="rId5"/>
              </a:rPr>
              <a:t>FIRST</a:t>
            </a:r>
            <a:r>
              <a:rPr lang="en-US" b="1" dirty="0">
                <a:hlinkClick r:id="rId5"/>
              </a:rPr>
              <a:t>: Tech Challenge</a:t>
            </a:r>
            <a:endParaRPr lang="en-US" dirty="0"/>
          </a:p>
          <a:p>
            <a:r>
              <a:rPr lang="en-US" b="1" dirty="0" smtClean="0">
                <a:hlinkClick r:id="rId6"/>
              </a:rPr>
              <a:t>National </a:t>
            </a:r>
            <a:r>
              <a:rPr lang="en-US" b="1" dirty="0">
                <a:hlinkClick r:id="rId6"/>
              </a:rPr>
              <a:t>Robotics Challenge</a:t>
            </a:r>
            <a:endParaRPr lang="en-US" dirty="0"/>
          </a:p>
          <a:p>
            <a:pPr marL="0" indent="0">
              <a:buNone/>
            </a:pPr>
            <a:endParaRPr lang="en-US" dirty="0" smtClean="0"/>
          </a:p>
          <a:p>
            <a:pPr marL="0" indent="0">
              <a:buNone/>
            </a:pPr>
            <a:r>
              <a:rPr lang="en-US" dirty="0" smtClean="0"/>
              <a:t>Descriptions of these competitions:</a:t>
            </a:r>
            <a:endParaRPr lang="en-US" dirty="0"/>
          </a:p>
          <a:p>
            <a:pPr marL="0" indent="0">
              <a:buNone/>
            </a:pPr>
            <a:r>
              <a:rPr lang="en-US" dirty="0">
                <a:hlinkClick r:id="rId7"/>
              </a:rPr>
              <a:t>https://blog.collegevine.com/5-robotics-competitions-for-high-schoolers</a:t>
            </a:r>
            <a:r>
              <a:rPr lang="en-US" dirty="0" smtClean="0">
                <a:hlinkClick r:id="rId7"/>
              </a:rPr>
              <a:t>/</a:t>
            </a:r>
            <a:endParaRPr lang="en-US" dirty="0" smtClean="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a:bodyPr>
          <a:lstStyle/>
          <a:p>
            <a:r>
              <a:rPr lang="en-US" sz="3500" dirty="0">
                <a:solidFill>
                  <a:srgbClr val="FFFFFF"/>
                </a:solidFill>
              </a:rPr>
              <a:t>The </a:t>
            </a:r>
            <a:r>
              <a:rPr lang="en-US" sz="3500" dirty="0" err="1" smtClean="0">
                <a:solidFill>
                  <a:srgbClr val="FFFFFF"/>
                </a:solidFill>
              </a:rPr>
              <a:t>Mering</a:t>
            </a:r>
            <a:r>
              <a:rPr lang="en-US" sz="3500" dirty="0" smtClean="0">
                <a:solidFill>
                  <a:srgbClr val="FFFFFF"/>
                </a:solidFill>
              </a:rPr>
              <a:t> </a:t>
            </a:r>
            <a:r>
              <a:rPr lang="en-US" sz="3500" dirty="0">
                <a:solidFill>
                  <a:srgbClr val="FFFFFF"/>
                </a:solidFill>
              </a:rPr>
              <a:t>400</a:t>
            </a:r>
            <a:br>
              <a:rPr lang="en-US" sz="3500" dirty="0">
                <a:solidFill>
                  <a:srgbClr val="FFFFFF"/>
                </a:solidFill>
              </a:rPr>
            </a:br>
            <a:r>
              <a:rPr lang="en-US" sz="3500" dirty="0">
                <a:solidFill>
                  <a:srgbClr val="FFFFFF"/>
                </a:solidFill>
              </a:rPr>
              <a:t>Clears the way for others to follow!</a:t>
            </a:r>
          </a:p>
        </p:txBody>
      </p:sp>
      <p:sp>
        <p:nvSpPr>
          <p:cNvPr id="3" name="Content Placeholder 2"/>
          <p:cNvSpPr>
            <a:spLocks noGrp="1"/>
          </p:cNvSpPr>
          <p:nvPr>
            <p:ph idx="1"/>
          </p:nvPr>
        </p:nvSpPr>
        <p:spPr>
          <a:xfrm>
            <a:off x="1068678" y="2494450"/>
            <a:ext cx="4493922" cy="3563159"/>
          </a:xfrm>
        </p:spPr>
        <p:txBody>
          <a:bodyPr>
            <a:normAutofit fontScale="85000" lnSpcReduction="20000"/>
          </a:bodyPr>
          <a:lstStyle/>
          <a:p>
            <a:pPr marL="0" indent="0">
              <a:buNone/>
            </a:pPr>
            <a:r>
              <a:rPr lang="en-US" sz="2100" dirty="0"/>
              <a:t>What is it:</a:t>
            </a:r>
          </a:p>
          <a:p>
            <a:r>
              <a:rPr lang="en-US" sz="2100" dirty="0"/>
              <a:t>A Bristle Bot</a:t>
            </a:r>
          </a:p>
          <a:p>
            <a:r>
              <a:rPr lang="en-US" sz="2100" dirty="0"/>
              <a:t>2 DC 3V 12000RPM Micro Flat Vibration Motor </a:t>
            </a:r>
          </a:p>
          <a:p>
            <a:r>
              <a:rPr lang="en-US" sz="2100" dirty="0"/>
              <a:t>Uses vibrating bristles for locomotion </a:t>
            </a:r>
          </a:p>
          <a:p>
            <a:r>
              <a:rPr lang="en-US" sz="2100" dirty="0"/>
              <a:t>Able to crash into objects easily</a:t>
            </a:r>
          </a:p>
          <a:p>
            <a:pPr marL="0" indent="0">
              <a:buNone/>
            </a:pPr>
            <a:r>
              <a:rPr lang="en-US" sz="2100" dirty="0"/>
              <a:t>What we’ll learn:</a:t>
            </a:r>
          </a:p>
          <a:p>
            <a:r>
              <a:rPr lang="en-US" sz="2100" dirty="0"/>
              <a:t>Using Pulse Width Modulation to control analog devices</a:t>
            </a:r>
          </a:p>
          <a:p>
            <a:r>
              <a:rPr lang="en-US" sz="2100" dirty="0"/>
              <a:t>How to trim the toothbrush bristles to promote locomotion</a:t>
            </a:r>
          </a:p>
          <a:p>
            <a:r>
              <a:rPr lang="en-US" sz="2100" dirty="0"/>
              <a:t>How to create locomotion for a bristle bot</a:t>
            </a:r>
          </a:p>
          <a:p>
            <a:r>
              <a:rPr lang="en-US" sz="2100" dirty="0"/>
              <a:t>How to tune a bristle bot’s steering</a:t>
            </a:r>
          </a:p>
        </p:txBody>
      </p:sp>
      <p:pic>
        <p:nvPicPr>
          <p:cNvPr id="5" name="Picture 3">
            <a:extLst>
              <a:ext uri="{FF2B5EF4-FFF2-40B4-BE49-F238E27FC236}">
                <a16:creationId xmlns:a16="http://schemas.microsoft.com/office/drawing/2014/main" xmlns="" id="{E9E7060E-C4AD-42E2-A96B-709886B51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69" b="-4"/>
          <a:stretch/>
        </p:blipFill>
        <p:spPr bwMode="auto">
          <a:xfrm rot="10800000" flipH="1" flipV="1">
            <a:off x="6324600" y="2492376"/>
            <a:ext cx="1851372" cy="18316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descr="A picture containing table, room, colorful, kitchen&#10;&#10;Description automatically generated">
            <a:extLst>
              <a:ext uri="{FF2B5EF4-FFF2-40B4-BE49-F238E27FC236}">
                <a16:creationId xmlns:a16="http://schemas.microsoft.com/office/drawing/2014/main" xmlns="" id="{A1C5F62A-6594-4532-8FB4-155F9F485E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4599" y="4495800"/>
            <a:ext cx="2394895" cy="1796171"/>
          </a:xfrm>
          <a:prstGeom prst="rect">
            <a:avLst/>
          </a:prstGeom>
        </p:spPr>
      </p:pic>
      <p:sp>
        <p:nvSpPr>
          <p:cNvPr id="7" name="TextBox 6">
            <a:extLst>
              <a:ext uri="{FF2B5EF4-FFF2-40B4-BE49-F238E27FC236}">
                <a16:creationId xmlns:a16="http://schemas.microsoft.com/office/drawing/2014/main" xmlns="" id="{91CB40E9-45D0-4939-8996-6ED23FE3DB46}"/>
              </a:ext>
            </a:extLst>
          </p:cNvPr>
          <p:cNvSpPr txBox="1"/>
          <p:nvPr/>
        </p:nvSpPr>
        <p:spPr>
          <a:xfrm>
            <a:off x="6145130" y="6342991"/>
            <a:ext cx="2753831" cy="369332"/>
          </a:xfrm>
          <a:prstGeom prst="rect">
            <a:avLst/>
          </a:prstGeom>
          <a:noFill/>
        </p:spPr>
        <p:txBody>
          <a:bodyPr wrap="none" rtlCol="0">
            <a:spAutoFit/>
          </a:bodyPr>
          <a:lstStyle/>
          <a:p>
            <a:r>
              <a:rPr lang="en-US" dirty="0"/>
              <a:t>Trim Bristles to form a slant</a:t>
            </a:r>
          </a:p>
        </p:txBody>
      </p:sp>
    </p:spTree>
    <p:extLst>
      <p:ext uri="{BB962C8B-B14F-4D97-AF65-F5344CB8AC3E}">
        <p14:creationId xmlns:p14="http://schemas.microsoft.com/office/powerpoint/2010/main" val="989714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745254" y="417546"/>
            <a:ext cx="2730764" cy="204807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ark\AppData\Local\Temp\7zE0CBFDA96\IMG_0011.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647"/>
          <a:stretch/>
        </p:blipFill>
        <p:spPr bwMode="auto">
          <a:xfrm rot="5400000">
            <a:off x="7121050" y="4799108"/>
            <a:ext cx="2000492" cy="204540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Mark\AppData\Local\Temp\7zE0CBFDA96\IMG_0010.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74"/>
          <a:stretch/>
        </p:blipFill>
        <p:spPr bwMode="auto">
          <a:xfrm rot="5400000">
            <a:off x="7196414" y="2873979"/>
            <a:ext cx="1849764" cy="204540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373" t="19477" r="1"/>
          <a:stretch/>
        </p:blipFill>
        <p:spPr bwMode="auto">
          <a:xfrm rot="5400000">
            <a:off x="5103216" y="3739422"/>
            <a:ext cx="1917019" cy="19057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4685025" y="426697"/>
            <a:ext cx="2753402" cy="20650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lstStyle/>
          <a:p>
            <a:r>
              <a:rPr lang="en-US" dirty="0" smtClean="0"/>
              <a:t>Left Foot</a:t>
            </a:r>
            <a:endParaRPr lang="en-US" dirty="0"/>
          </a:p>
        </p:txBody>
      </p:sp>
      <p:sp>
        <p:nvSpPr>
          <p:cNvPr id="3" name="Content Placeholder 2"/>
          <p:cNvSpPr>
            <a:spLocks noGrp="1"/>
          </p:cNvSpPr>
          <p:nvPr>
            <p:ph idx="1"/>
          </p:nvPr>
        </p:nvSpPr>
        <p:spPr>
          <a:xfrm>
            <a:off x="457200" y="990600"/>
            <a:ext cx="3886200" cy="5486399"/>
          </a:xfrm>
        </p:spPr>
        <p:txBody>
          <a:bodyPr>
            <a:normAutofit/>
          </a:bodyPr>
          <a:lstStyle/>
          <a:p>
            <a:r>
              <a:rPr lang="en-US" sz="2000" dirty="0" smtClean="0"/>
              <a:t>Add Left SG90 Servo to the left Leg</a:t>
            </a:r>
          </a:p>
          <a:p>
            <a:r>
              <a:rPr lang="en-US" sz="2000" dirty="0" smtClean="0"/>
              <a:t>Thread cord through slot</a:t>
            </a:r>
          </a:p>
          <a:p>
            <a:r>
              <a:rPr lang="en-US" sz="2000" dirty="0" smtClean="0"/>
              <a:t>Screw servo into left leg bracket.</a:t>
            </a:r>
          </a:p>
          <a:p>
            <a:endParaRPr lang="en-US" sz="2000" dirty="0"/>
          </a:p>
          <a:p>
            <a:endParaRPr lang="en-US" sz="2000" dirty="0" smtClean="0"/>
          </a:p>
          <a:p>
            <a:endParaRPr lang="en-US" sz="2000" dirty="0"/>
          </a:p>
          <a:p>
            <a:r>
              <a:rPr lang="en-US" sz="2000" dirty="0" smtClean="0"/>
              <a:t>Add Left FS90R (360) servo to left bracket</a:t>
            </a:r>
          </a:p>
          <a:p>
            <a:r>
              <a:rPr lang="en-US" sz="2000" dirty="0" smtClean="0"/>
              <a:t>Thread the wire through the channel and out the top</a:t>
            </a:r>
          </a:p>
        </p:txBody>
      </p:sp>
      <p:sp>
        <p:nvSpPr>
          <p:cNvPr id="6" name="Right Arrow 5"/>
          <p:cNvSpPr/>
          <p:nvPr/>
        </p:nvSpPr>
        <p:spPr>
          <a:xfrm>
            <a:off x="4419600" y="144158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497131" y="4422501"/>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50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normAutofit fontScale="90000"/>
          </a:bodyPr>
          <a:lstStyle/>
          <a:p>
            <a:pPr eaLnBrk="1" hangingPunct="1"/>
            <a:r>
              <a:rPr lang="en-US" altLang="en-US" sz="3600" smtClean="0">
                <a:hlinkClick r:id="rId2" action="ppaction://hlinkfile" tooltip="OSHA at a Glance"/>
              </a:rPr>
              <a:t>Occupational Safety and Health Administration (OSHA)</a:t>
            </a:r>
            <a:endParaRPr lang="en-US" altLang="en-US" sz="3600" smtClean="0"/>
          </a:p>
        </p:txBody>
      </p:sp>
      <p:sp>
        <p:nvSpPr>
          <p:cNvPr id="16387" name="Content Placeholder 2"/>
          <p:cNvSpPr>
            <a:spLocks noGrp="1"/>
          </p:cNvSpPr>
          <p:nvPr>
            <p:ph idx="1"/>
          </p:nvPr>
        </p:nvSpPr>
        <p:spPr>
          <a:xfrm>
            <a:off x="457200" y="1600200"/>
            <a:ext cx="8686800" cy="4525963"/>
          </a:xfrm>
        </p:spPr>
        <p:txBody>
          <a:bodyPr/>
          <a:lstStyle/>
          <a:p>
            <a:pPr eaLnBrk="1" hangingPunct="1">
              <a:buFont typeface="Arial" charset="0"/>
              <a:buNone/>
            </a:pPr>
            <a:r>
              <a:rPr lang="en-US" altLang="en-US" sz="2200" b="1" smtClean="0"/>
              <a:t>Robotics</a:t>
            </a:r>
            <a:r>
              <a:rPr lang="en-US" altLang="en-US" sz="2200" smtClean="0"/>
              <a:t> </a:t>
            </a:r>
          </a:p>
          <a:p>
            <a:pPr eaLnBrk="1" hangingPunct="1"/>
            <a:r>
              <a:rPr lang="en-US" altLang="en-US" smtClean="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506" t="14404"/>
          <a:stretch/>
        </p:blipFill>
        <p:spPr bwMode="auto">
          <a:xfrm rot="5400000">
            <a:off x="7054351" y="5100135"/>
            <a:ext cx="1824110" cy="14548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28" r="30357"/>
          <a:stretch/>
        </p:blipFill>
        <p:spPr bwMode="auto">
          <a:xfrm rot="5400000">
            <a:off x="6639560" y="1209040"/>
            <a:ext cx="165608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p:txBody>
          <a:bodyPr/>
          <a:lstStyle/>
          <a:p>
            <a:r>
              <a:rPr lang="en-US" dirty="0" smtClean="0"/>
              <a:t>Assemble the Right Leg and </a:t>
            </a:r>
            <a:r>
              <a:rPr lang="en-US" dirty="0" err="1" smtClean="0"/>
              <a:t>Chasis</a:t>
            </a:r>
            <a:endParaRPr lang="en-US" dirty="0"/>
          </a:p>
        </p:txBody>
      </p:sp>
      <p:sp>
        <p:nvSpPr>
          <p:cNvPr id="5" name="Content Placeholder 4"/>
          <p:cNvSpPr>
            <a:spLocks noGrp="1"/>
          </p:cNvSpPr>
          <p:nvPr>
            <p:ph idx="1"/>
          </p:nvPr>
        </p:nvSpPr>
        <p:spPr>
          <a:xfrm>
            <a:off x="457200" y="1600201"/>
            <a:ext cx="4800600" cy="1066799"/>
          </a:xfrm>
        </p:spPr>
        <p:txBody>
          <a:bodyPr>
            <a:normAutofit lnSpcReduction="10000"/>
          </a:bodyPr>
          <a:lstStyle/>
          <a:p>
            <a:r>
              <a:rPr lang="en-US" dirty="0" smtClean="0"/>
              <a:t>Repeat the same assembly for the right leg</a:t>
            </a:r>
            <a:endParaRPr lang="en-US" dirty="0"/>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74809"/>
            <a:ext cx="914400" cy="9493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smtClean="0"/>
              <a:t>Insert the legs into the leg chassis</a:t>
            </a:r>
          </a:p>
          <a:p>
            <a:r>
              <a:rPr lang="en-US" sz="1600" dirty="0" smtClean="0"/>
              <a:t>Thread the wires through the slots</a:t>
            </a:r>
          </a:p>
          <a:p>
            <a:r>
              <a:rPr lang="en-US" sz="1600" dirty="0" smtClean="0"/>
              <a:t>The picture shows the back of the chassis</a:t>
            </a:r>
          </a:p>
          <a:p>
            <a:r>
              <a:rPr lang="en-US" sz="1600" dirty="0" smtClean="0"/>
              <a:t>The FS90R wires should thread the front of the chassis</a:t>
            </a:r>
          </a:p>
          <a:p>
            <a:r>
              <a:rPr lang="en-US" sz="1600" dirty="0" smtClean="0"/>
              <a:t>The SG90 wires should be towards the back</a:t>
            </a:r>
            <a:endParaRPr lang="en-US" sz="1600" dirty="0"/>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smtClean="0"/>
              <a:t>Screw the wheels using the 180 degree bracket to the FS90R servos</a:t>
            </a:r>
          </a:p>
          <a:p>
            <a:r>
              <a:rPr lang="en-US" dirty="0" smtClean="0"/>
              <a:t>Do both sides (Left/Right)</a:t>
            </a:r>
            <a:endParaRPr lang="en-US" dirty="0"/>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Mark\AppData\Local\Temp\7zE0CBFDA96\IMG_0017.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413500" y="444500"/>
            <a:ext cx="29464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Mark\AppData\Local\Temp\7zE0CBFDA96\IMG_0015.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924675" y="4562475"/>
            <a:ext cx="23622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Mark\AppData\Local\Temp\7zE0CBFDA96\IMG_0016.HEI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603448" y="4235753"/>
            <a:ext cx="2796419" cy="209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344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4</a:t>
            </a:r>
            <a:endParaRPr lang="en-US" dirty="0"/>
          </a:p>
        </p:txBody>
      </p:sp>
    </p:spTree>
    <p:extLst>
      <p:ext uri="{BB962C8B-B14F-4D97-AF65-F5344CB8AC3E}">
        <p14:creationId xmlns:p14="http://schemas.microsoft.com/office/powerpoint/2010/main" val="24608796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43</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40719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Robotics Careers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a:t>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Education for a Robotics Career</a:t>
            </a:r>
            <a:endParaRPr lang="en-US" dirty="0"/>
          </a:p>
        </p:txBody>
      </p:sp>
      <p:sp>
        <p:nvSpPr>
          <p:cNvPr id="3" name="Content Placeholder 2"/>
          <p:cNvSpPr>
            <a:spLocks noGrp="1"/>
          </p:cNvSpPr>
          <p:nvPr>
            <p:ph idx="1"/>
          </p:nvPr>
        </p:nvSpPr>
        <p:spPr>
          <a:xfrm>
            <a:off x="152400" y="1462644"/>
            <a:ext cx="5867400" cy="4495800"/>
          </a:xfrm>
        </p:spPr>
        <p:txBody>
          <a:bodyPr>
            <a:normAutofit fontScale="77500" lnSpcReduction="20000"/>
          </a:bodyPr>
          <a:lstStyle/>
          <a:p>
            <a:r>
              <a:rPr lang="en-US" dirty="0" smtClean="0"/>
              <a:t>Electrical Engineering (Sensors, computation)</a:t>
            </a:r>
          </a:p>
          <a:p>
            <a:pPr lvl="1"/>
            <a:r>
              <a:rPr lang="en-US" dirty="0" smtClean="0"/>
              <a:t>Control Systems (Mobility)</a:t>
            </a:r>
          </a:p>
          <a:p>
            <a:r>
              <a:rPr lang="en-US" dirty="0" smtClean="0"/>
              <a:t>Computer Engineering (Programming, computation, human-robot interface)</a:t>
            </a:r>
          </a:p>
          <a:p>
            <a:r>
              <a:rPr lang="en-US" dirty="0" smtClean="0"/>
              <a:t>Robotic Engineering (human-robot interface, system integration)</a:t>
            </a:r>
          </a:p>
          <a:p>
            <a:r>
              <a:rPr lang="en-US" dirty="0" smtClean="0"/>
              <a:t>Computer Science (Programming, AI, ML)</a:t>
            </a:r>
          </a:p>
          <a:p>
            <a:r>
              <a:rPr lang="en-US" dirty="0" smtClean="0"/>
              <a:t>Mechanical Engineering (manipulators, mobility)</a:t>
            </a:r>
          </a:p>
          <a:p>
            <a:r>
              <a:rPr lang="en-US" dirty="0" smtClean="0"/>
              <a:t>Bio-Medical Engineering (medical robots) </a:t>
            </a:r>
            <a:endParaRPr lang="en-US" dirty="0"/>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a:t>
            </a:r>
            <a:r>
              <a:rPr lang="en-US" dirty="0" smtClean="0">
                <a:hlinkClick r:id="rId3"/>
              </a:rPr>
              <a:t>www.youtube.com/watch?v=zauYACP2lOc</a:t>
            </a:r>
            <a:endParaRPr lang="en-US" dirty="0" smtClean="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smtClean="0"/>
              <a:t>OSU Collaborative Robotics Institute</a:t>
            </a:r>
            <a:endParaRPr lang="en-US" dirty="0"/>
          </a:p>
        </p:txBody>
      </p:sp>
    </p:spTree>
    <p:extLst>
      <p:ext uri="{BB962C8B-B14F-4D97-AF65-F5344CB8AC3E}">
        <p14:creationId xmlns:p14="http://schemas.microsoft.com/office/powerpoint/2010/main" val="334703785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Session 5</a:t>
            </a:r>
            <a:endParaRPr lang="en-US" dirty="0"/>
          </a:p>
        </p:txBody>
      </p:sp>
    </p:spTree>
    <p:extLst>
      <p:ext uri="{BB962C8B-B14F-4D97-AF65-F5344CB8AC3E}">
        <p14:creationId xmlns:p14="http://schemas.microsoft.com/office/powerpoint/2010/main" val="10838152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xmlns=""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47</a:t>
            </a:fld>
            <a:endParaRPr lang="en-US" dirty="0"/>
          </a:p>
        </p:txBody>
      </p:sp>
      <p:pic>
        <p:nvPicPr>
          <p:cNvPr id="7" name="Picture 6">
            <a:extLst>
              <a:ext uri="{FF2B5EF4-FFF2-40B4-BE49-F238E27FC236}">
                <a16:creationId xmlns:a16="http://schemas.microsoft.com/office/drawing/2014/main" xmlns=""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xmlns=""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smtClean="0"/>
              <a:t>Our progress</a:t>
            </a:r>
            <a:endParaRPr lang="en-US" sz="2800" b="1" i="1" dirty="0"/>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xmlns=""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48</a:t>
            </a:fld>
            <a:endParaRPr lang="en-US" dirty="0"/>
          </a:p>
        </p:txBody>
      </p:sp>
      <p:pic>
        <p:nvPicPr>
          <p:cNvPr id="7" name="Picture 6">
            <a:extLst>
              <a:ext uri="{FF2B5EF4-FFF2-40B4-BE49-F238E27FC236}">
                <a16:creationId xmlns:a16="http://schemas.microsoft.com/office/drawing/2014/main" xmlns=""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xmlns="" id="{F4C0B10B-D2C4-4A54-AFAD-3D27DF88BB3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xmlns="" id="{B6BADB90-C74B-40D6-86DC-503F65FCE8DC}"/>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xmlns="" id="{6559431D-1886-4AE0-9B87-9AD2ECAB8439}"/>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xmlns="" id="{373850A5-B04A-4FCD-9E73-EE322167FB31}"/>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xmlns="" id="{82C18C67-80FA-4738-AA53-0AF2419F98E0}"/>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xmlns="" id="{48543B1A-8BF5-4C63-8404-41B2EA70B33E}"/>
                </a:ext>
                <a:ext uri="{C183D7F6-B498-43B3-948B-1728B52AA6E4}">
                  <adec:decorative xmlns:adec="http://schemas.microsoft.com/office/drawing/2017/decorative" xmlns="" val="1"/>
                </a:ext>
              </a:extLst>
            </p:cNvPr>
            <p:cNvSpPr>
              <a:spLocks/>
            </p:cNvSpPr>
            <p:nvPr>
              <p:extLst>
                <p:ext uri="{386F3935-93C4-4BCD-93E2-E3B085C9AB24}">
                  <p16:designElem xmlns:p16="http://schemas.microsoft.com/office/powerpoint/2015/main" xmlns=""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xmlns="" id="{92DF5096-E051-498C-A3ED-CBA77A813AAC}"/>
                </a:ext>
                <a:ext uri="{C183D7F6-B498-43B3-948B-1728B52AA6E4}">
                  <adec:decorative xmlns:adec="http://schemas.microsoft.com/office/drawing/2017/decorative" xmlns="" val="1"/>
                </a:ext>
              </a:extLst>
            </p:cNvPr>
            <p:cNvSpPr>
              <a:spLocks noChangeArrowheads="1"/>
            </p:cNvSpPr>
            <p:nvPr>
              <p:extLst>
                <p:ext uri="{386F3935-93C4-4BCD-93E2-E3B085C9AB24}">
                  <p16:designElem xmlns:p16="http://schemas.microsoft.com/office/powerpoint/2015/main" xmlns=""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Put all the tech of  the </a:t>
            </a:r>
            <a:r>
              <a:rPr lang="en-US" sz="2400" dirty="0" err="1">
                <a:solidFill>
                  <a:srgbClr val="FFFFFF"/>
                </a:solidFill>
              </a:rPr>
              <a:t>ParksBot</a:t>
            </a:r>
            <a:r>
              <a:rPr lang="en-US" sz="2400" dirty="0">
                <a:solidFill>
                  <a:srgbClr val="FFFFFF"/>
                </a:solidFill>
              </a:rPr>
              <a:t>, </a:t>
            </a:r>
            <a:r>
              <a:rPr lang="en-US" sz="2400" dirty="0" err="1">
                <a:solidFill>
                  <a:srgbClr val="FFFFFF"/>
                </a:solidFill>
              </a:rPr>
              <a:t>Sauerbot</a:t>
            </a:r>
            <a:r>
              <a:rPr lang="en-US" sz="2400" dirty="0">
                <a:solidFill>
                  <a:srgbClr val="FFFFFF"/>
                </a:solidFill>
              </a:rPr>
              <a:t>, and </a:t>
            </a:r>
            <a:r>
              <a:rPr lang="en-US" sz="2400" dirty="0" err="1">
                <a:solidFill>
                  <a:srgbClr val="FFFFFF"/>
                </a:solidFill>
              </a:rPr>
              <a:t>crAshleyBot</a:t>
            </a:r>
            <a:r>
              <a:rPr lang="en-US" sz="2400" dirty="0">
                <a:solidFill>
                  <a:srgbClr val="FFFFFF"/>
                </a:solidFill>
              </a:rPr>
              <a:t> into one and what do you get?</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The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500 </a:t>
            </a:r>
            <a:b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br>
            <a:r>
              <a:rPr lang="en-US" sz="2400" i="1" dirty="0">
                <a:solidFill>
                  <a:srgbClr val="FFFFFF"/>
                </a:solidFill>
                <a:latin typeface="+mn-lt"/>
                <a:ea typeface="Microsoft GothicNeo Light" panose="020B0503020000020004" pitchFamily="34" charset="-127"/>
                <a:cs typeface="Microsoft GothicNeo Light" panose="020B0503020000020004" pitchFamily="34" charset="-127"/>
              </a:rPr>
              <a:t>Able to navigate the challenges</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pic>
        <p:nvPicPr>
          <p:cNvPr id="6" name="Picture 5" descr="A picture containing table, game&#10;&#10;Description automatically generated">
            <a:extLst>
              <a:ext uri="{FF2B5EF4-FFF2-40B4-BE49-F238E27FC236}">
                <a16:creationId xmlns:a16="http://schemas.microsoft.com/office/drawing/2014/main" xmlns="" id="{3DF83B8E-D3E4-42E3-922B-AEC283064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5619" y="2683754"/>
            <a:ext cx="2323148" cy="1742361"/>
          </a:xfrm>
          <a:prstGeom prst="rect">
            <a:avLst/>
          </a:prstGeom>
        </p:spPr>
      </p:pic>
    </p:spTree>
    <p:extLst>
      <p:ext uri="{BB962C8B-B14F-4D97-AF65-F5344CB8AC3E}">
        <p14:creationId xmlns:p14="http://schemas.microsoft.com/office/powerpoint/2010/main" val="17300490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smtClean="0"/>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19442517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dirty="0" smtClean="0"/>
              <a:t>What’s a Conditional </a:t>
            </a:r>
            <a:r>
              <a:rPr lang="en-US" dirty="0" err="1" smtClean="0"/>
              <a:t>Statment</a:t>
            </a:r>
            <a:endParaRPr lang="en-US" dirty="0"/>
          </a:p>
        </p:txBody>
      </p:sp>
      <p:sp>
        <p:nvSpPr>
          <p:cNvPr id="3" name="Content Placeholder 2"/>
          <p:cNvSpPr>
            <a:spLocks noGrp="1"/>
          </p:cNvSpPr>
          <p:nvPr>
            <p:ph idx="1"/>
          </p:nvPr>
        </p:nvSpPr>
        <p:spPr>
          <a:xfrm>
            <a:off x="228600" y="1143000"/>
            <a:ext cx="8229600" cy="5181600"/>
          </a:xfrm>
        </p:spPr>
        <p:txBody>
          <a:bodyPr>
            <a:normAutofit fontScale="55000" lnSpcReduction="20000"/>
          </a:bodyPr>
          <a:lstStyle/>
          <a:p>
            <a:pPr marL="0" indent="0">
              <a:buNone/>
            </a:pPr>
            <a:r>
              <a:rPr lang="en-US" b="1" dirty="0" smtClean="0"/>
              <a:t>In English</a:t>
            </a:r>
          </a:p>
          <a:p>
            <a:pPr marL="0" indent="0">
              <a:buNone/>
            </a:pPr>
            <a:endParaRPr lang="en-US" b="1" dirty="0"/>
          </a:p>
          <a:p>
            <a:pPr marL="0" indent="0">
              <a:buNone/>
            </a:pPr>
            <a:endParaRPr lang="en-US" b="1" dirty="0" smtClean="0"/>
          </a:p>
          <a:p>
            <a:pPr marL="0" indent="0">
              <a:buNone/>
            </a:pPr>
            <a:r>
              <a:rPr lang="en-US" sz="3300" dirty="0" smtClean="0"/>
              <a:t>	IF </a:t>
            </a:r>
            <a:r>
              <a:rPr lang="en-US" sz="3300" i="1" u="sng" dirty="0" smtClean="0">
                <a:solidFill>
                  <a:srgbClr val="00B050"/>
                </a:solidFill>
              </a:rPr>
              <a:t>the distance is less than a mile</a:t>
            </a:r>
            <a:r>
              <a:rPr lang="en-US" sz="3300" dirty="0" smtClean="0">
                <a:solidFill>
                  <a:srgbClr val="00B050"/>
                </a:solidFill>
              </a:rPr>
              <a:t> </a:t>
            </a:r>
            <a:r>
              <a:rPr lang="en-US" sz="3300" dirty="0" smtClean="0"/>
              <a:t>then </a:t>
            </a:r>
            <a:r>
              <a:rPr lang="en-US" sz="3300" i="1" u="sng" dirty="0" smtClean="0">
                <a:solidFill>
                  <a:srgbClr val="0070C0"/>
                </a:solidFill>
              </a:rPr>
              <a:t>I’ll walk</a:t>
            </a:r>
          </a:p>
          <a:p>
            <a:pPr marL="0" indent="0">
              <a:buNone/>
            </a:pPr>
            <a:r>
              <a:rPr lang="en-US" sz="3300" dirty="0" smtClean="0"/>
              <a:t>	ELSE</a:t>
            </a:r>
            <a:r>
              <a:rPr lang="en-US" sz="3300" i="1" dirty="0" smtClean="0"/>
              <a:t> </a:t>
            </a:r>
            <a:r>
              <a:rPr lang="en-US" sz="3300" dirty="0" smtClean="0"/>
              <a:t>if </a:t>
            </a:r>
            <a:r>
              <a:rPr lang="en-US" sz="3300" i="1" u="sng" dirty="0" smtClean="0">
                <a:solidFill>
                  <a:srgbClr val="00B050"/>
                </a:solidFill>
              </a:rPr>
              <a:t>the distance is less than five miles</a:t>
            </a:r>
            <a:r>
              <a:rPr lang="en-US" sz="3300" i="1" dirty="0" smtClean="0">
                <a:solidFill>
                  <a:srgbClr val="00B050"/>
                </a:solidFill>
              </a:rPr>
              <a:t> </a:t>
            </a:r>
            <a:r>
              <a:rPr lang="en-US" sz="3300" dirty="0" smtClean="0"/>
              <a:t>then</a:t>
            </a:r>
            <a:r>
              <a:rPr lang="en-US" sz="3300" i="1" dirty="0" smtClean="0"/>
              <a:t> </a:t>
            </a:r>
            <a:r>
              <a:rPr lang="en-US" sz="3300" i="1" u="sng" dirty="0" smtClean="0">
                <a:solidFill>
                  <a:srgbClr val="0070C0"/>
                </a:solidFill>
              </a:rPr>
              <a:t>I’ll take a bus</a:t>
            </a:r>
          </a:p>
          <a:p>
            <a:pPr marL="0" indent="0">
              <a:buNone/>
            </a:pPr>
            <a:r>
              <a:rPr lang="en-US" sz="3300" dirty="0" smtClean="0"/>
              <a:t>	ELSE if </a:t>
            </a:r>
            <a:r>
              <a:rPr lang="en-US" sz="3300" i="1" u="sng" dirty="0" smtClean="0">
                <a:solidFill>
                  <a:srgbClr val="00B050"/>
                </a:solidFill>
              </a:rPr>
              <a:t>the distance is less than 100 miles </a:t>
            </a:r>
            <a:r>
              <a:rPr lang="en-US" sz="3300" dirty="0" smtClean="0"/>
              <a:t>then </a:t>
            </a:r>
            <a:r>
              <a:rPr lang="en-US" sz="3300" i="1" u="sng" dirty="0" smtClean="0">
                <a:solidFill>
                  <a:srgbClr val="0070C0"/>
                </a:solidFill>
              </a:rPr>
              <a:t>I’ll drive a car</a:t>
            </a:r>
          </a:p>
          <a:p>
            <a:pPr marL="0" indent="0">
              <a:buNone/>
            </a:pPr>
            <a:r>
              <a:rPr lang="en-US" sz="3300" dirty="0" smtClean="0"/>
              <a:t>	ELSE </a:t>
            </a:r>
            <a:r>
              <a:rPr lang="en-US" sz="3300" i="1" u="sng" dirty="0" smtClean="0">
                <a:solidFill>
                  <a:srgbClr val="0070C0"/>
                </a:solidFill>
              </a:rPr>
              <a:t>take a plane</a:t>
            </a:r>
          </a:p>
          <a:p>
            <a:pPr marL="0" indent="0">
              <a:buNone/>
            </a:pPr>
            <a:endParaRPr lang="en-US" dirty="0" smtClean="0"/>
          </a:p>
          <a:p>
            <a:pPr marL="0" indent="0">
              <a:buNone/>
            </a:pPr>
            <a:endParaRPr lang="en-US" b="1" dirty="0" smtClean="0"/>
          </a:p>
          <a:p>
            <a:pPr marL="0" indent="0">
              <a:buNone/>
            </a:pPr>
            <a:r>
              <a:rPr lang="en-US" b="1" dirty="0" smtClean="0"/>
              <a:t>Examples in Arduino (C  Language):</a:t>
            </a:r>
          </a:p>
          <a:p>
            <a:pPr marL="0" indent="0">
              <a:buNone/>
            </a:pPr>
            <a:r>
              <a:rPr lang="en-US" dirty="0"/>
              <a:t> </a:t>
            </a:r>
            <a:r>
              <a:rPr lang="en-US" dirty="0" smtClean="0"/>
              <a:t>  </a:t>
            </a:r>
            <a:r>
              <a:rPr lang="en-US" b="1" dirty="0" smtClean="0"/>
              <a:t>if</a:t>
            </a:r>
            <a:r>
              <a:rPr lang="en-US" dirty="0" smtClean="0"/>
              <a:t> </a:t>
            </a:r>
            <a:r>
              <a:rPr lang="en-US" b="1" dirty="0" smtClean="0"/>
              <a:t>(</a:t>
            </a:r>
            <a:r>
              <a:rPr lang="en-US" i="1" dirty="0" smtClean="0"/>
              <a:t>condition</a:t>
            </a:r>
            <a:r>
              <a:rPr lang="en-US" b="1" dirty="0" smtClean="0"/>
              <a:t>) { </a:t>
            </a:r>
          </a:p>
          <a:p>
            <a:pPr marL="0" indent="0">
              <a:buNone/>
            </a:pPr>
            <a:r>
              <a:rPr lang="en-US" i="1" dirty="0"/>
              <a:t> </a:t>
            </a:r>
            <a:r>
              <a:rPr lang="en-US" i="1" dirty="0" smtClean="0"/>
              <a:t>      Action</a:t>
            </a:r>
            <a:r>
              <a:rPr lang="en-US" b="1" i="1" dirty="0" smtClean="0"/>
              <a:t>;</a:t>
            </a:r>
          </a:p>
          <a:p>
            <a:pPr marL="0" indent="0">
              <a:buNone/>
            </a:pPr>
            <a:r>
              <a:rPr lang="en-US" i="1" dirty="0"/>
              <a:t> </a:t>
            </a:r>
            <a:r>
              <a:rPr lang="en-US" i="1" dirty="0" smtClean="0"/>
              <a:t>  </a:t>
            </a:r>
            <a:r>
              <a:rPr lang="en-US" b="1" dirty="0" smtClean="0"/>
              <a:t>}else if (</a:t>
            </a:r>
            <a:r>
              <a:rPr lang="en-US" i="1" dirty="0" smtClean="0"/>
              <a:t>condition</a:t>
            </a:r>
            <a:r>
              <a:rPr lang="en-US" b="1" dirty="0" smtClean="0"/>
              <a:t>) {</a:t>
            </a:r>
          </a:p>
          <a:p>
            <a:pPr marL="0" indent="0">
              <a:buNone/>
            </a:pPr>
            <a:r>
              <a:rPr lang="en-US" b="1" dirty="0"/>
              <a:t> </a:t>
            </a:r>
            <a:r>
              <a:rPr lang="en-US" b="1" dirty="0" smtClean="0"/>
              <a:t>      </a:t>
            </a:r>
            <a:r>
              <a:rPr lang="en-US" i="1" dirty="0" smtClean="0"/>
              <a:t>Action</a:t>
            </a:r>
            <a:r>
              <a:rPr lang="en-US" b="1" dirty="0" smtClean="0"/>
              <a:t>;</a:t>
            </a:r>
          </a:p>
          <a:p>
            <a:pPr marL="0" indent="0">
              <a:buNone/>
            </a:pPr>
            <a:r>
              <a:rPr lang="en-US" b="1" dirty="0"/>
              <a:t> </a:t>
            </a:r>
            <a:r>
              <a:rPr lang="en-US" b="1" dirty="0" smtClean="0"/>
              <a:t> }else {</a:t>
            </a:r>
          </a:p>
          <a:p>
            <a:pPr marL="0" indent="0">
              <a:buNone/>
            </a:pPr>
            <a:r>
              <a:rPr lang="en-US" b="1" dirty="0"/>
              <a:t> </a:t>
            </a:r>
            <a:r>
              <a:rPr lang="en-US" b="1" dirty="0" smtClean="0"/>
              <a:t>      </a:t>
            </a:r>
            <a:r>
              <a:rPr lang="en-US" i="1" dirty="0" smtClean="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a:t>
            </a:r>
            <a:r>
              <a:rPr lang="en-US" dirty="0" smtClean="0">
                <a:solidFill>
                  <a:srgbClr val="00B050"/>
                </a:solidFill>
              </a:rPr>
              <a:t>ondition</a:t>
            </a:r>
            <a:endParaRPr lang="en-US" dirty="0">
              <a:solidFill>
                <a:srgbClr val="00B050"/>
              </a:solidFill>
            </a:endParaRPr>
          </a:p>
        </p:txBody>
      </p:sp>
      <p:sp>
        <p:nvSpPr>
          <p:cNvPr id="14" name="TextBox 13"/>
          <p:cNvSpPr txBox="1"/>
          <p:nvPr/>
        </p:nvSpPr>
        <p:spPr>
          <a:xfrm>
            <a:off x="4760343" y="1524000"/>
            <a:ext cx="788999" cy="369332"/>
          </a:xfrm>
          <a:prstGeom prst="rect">
            <a:avLst/>
          </a:prstGeom>
          <a:noFill/>
          <a:ln>
            <a:solidFill>
              <a:schemeClr val="tx1"/>
            </a:solidFill>
          </a:ln>
        </p:spPr>
        <p:txBody>
          <a:bodyPr wrap="none" rtlCol="0">
            <a:spAutoFit/>
          </a:bodyPr>
          <a:lstStyle/>
          <a:p>
            <a:r>
              <a:rPr lang="en-US" dirty="0" smtClean="0">
                <a:solidFill>
                  <a:srgbClr val="0070C0"/>
                </a:solidFill>
              </a:rPr>
              <a:t>Action</a:t>
            </a:r>
            <a:endParaRPr lang="en-US" dirty="0">
              <a:solidFill>
                <a:srgbClr val="0070C0"/>
              </a:solidFill>
            </a:endParaRP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smtClean="0"/>
              <a:t>If(</a:t>
            </a:r>
            <a:r>
              <a:rPr lang="en-US" dirty="0" smtClean="0">
                <a:solidFill>
                  <a:srgbClr val="00B050"/>
                </a:solidFill>
              </a:rPr>
              <a:t>distance&lt;1</a:t>
            </a:r>
            <a:r>
              <a:rPr lang="en-US" dirty="0" smtClean="0"/>
              <a:t>){</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walk”);</a:t>
            </a:r>
          </a:p>
          <a:p>
            <a:r>
              <a:rPr lang="en-US" dirty="0" smtClean="0"/>
              <a:t>}else if (</a:t>
            </a:r>
            <a:r>
              <a:rPr lang="en-US" dirty="0" smtClean="0">
                <a:solidFill>
                  <a:srgbClr val="00B050"/>
                </a:solidFill>
              </a:rPr>
              <a:t>distance&lt;5</a:t>
            </a:r>
            <a:r>
              <a:rPr lang="en-US" dirty="0" smtClean="0"/>
              <a:t>){</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take a bus”);</a:t>
            </a:r>
          </a:p>
          <a:p>
            <a:r>
              <a:rPr lang="en-US" dirty="0" smtClean="0"/>
              <a:t>}else if (</a:t>
            </a:r>
            <a:r>
              <a:rPr lang="en-US" dirty="0" smtClean="0">
                <a:solidFill>
                  <a:srgbClr val="00B050"/>
                </a:solidFill>
              </a:rPr>
              <a:t>distance&lt;100</a:t>
            </a:r>
            <a:r>
              <a:rPr lang="en-US" dirty="0" smtClean="0"/>
              <a:t>){</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drive”);</a:t>
            </a:r>
          </a:p>
          <a:p>
            <a:r>
              <a:rPr lang="en-US" dirty="0"/>
              <a:t>e</a:t>
            </a:r>
            <a:r>
              <a:rPr lang="en-US" dirty="0" smtClean="0"/>
              <a:t>lse{</a:t>
            </a:r>
          </a:p>
          <a:p>
            <a:r>
              <a:rPr lang="en-US" dirty="0"/>
              <a:t> </a:t>
            </a:r>
            <a:r>
              <a:rPr lang="en-US" dirty="0" smtClean="0"/>
              <a:t>  </a:t>
            </a:r>
            <a:r>
              <a:rPr lang="en-US" dirty="0" err="1" smtClean="0">
                <a:solidFill>
                  <a:srgbClr val="0070C0"/>
                </a:solidFill>
              </a:rPr>
              <a:t>Serial.println</a:t>
            </a:r>
            <a:r>
              <a:rPr lang="en-US" dirty="0" smtClean="0">
                <a:solidFill>
                  <a:srgbClr val="0070C0"/>
                </a:solidFill>
              </a:rPr>
              <a:t>(“Let’s fly!!”);</a:t>
            </a:r>
          </a:p>
          <a:p>
            <a:r>
              <a:rPr lang="en-US" dirty="0"/>
              <a:t>}</a:t>
            </a:r>
            <a:endParaRPr lang="en-US" dirty="0" smtClean="0"/>
          </a:p>
          <a:p>
            <a:r>
              <a:rPr lang="en-US" dirty="0"/>
              <a:t> </a:t>
            </a:r>
            <a:r>
              <a:rPr lang="en-US" dirty="0" smtClean="0"/>
              <a:t>   </a:t>
            </a:r>
            <a:endParaRPr lang="en-US" dirty="0"/>
          </a:p>
        </p:txBody>
      </p:sp>
    </p:spTree>
    <p:extLst>
      <p:ext uri="{BB962C8B-B14F-4D97-AF65-F5344CB8AC3E}">
        <p14:creationId xmlns:p14="http://schemas.microsoft.com/office/powerpoint/2010/main" val="253931020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smtClean="0"/>
              <a:t>Forward</a:t>
            </a:r>
            <a:endParaRPr lang="en-US" dirty="0"/>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smtClean="0"/>
              <a:t>Sonar</a:t>
            </a:r>
          </a:p>
          <a:p>
            <a:r>
              <a:rPr lang="en-US" sz="1400" dirty="0" smtClean="0"/>
              <a:t>Sensor</a:t>
            </a:r>
            <a:endParaRPr lang="en-US" sz="1400" dirty="0"/>
          </a:p>
        </p:txBody>
      </p:sp>
      <p:sp>
        <p:nvSpPr>
          <p:cNvPr id="17" name="TextBox 16"/>
          <p:cNvSpPr txBox="1"/>
          <p:nvPr/>
        </p:nvSpPr>
        <p:spPr>
          <a:xfrm>
            <a:off x="6944273" y="613580"/>
            <a:ext cx="979371" cy="369332"/>
          </a:xfrm>
          <a:prstGeom prst="rect">
            <a:avLst/>
          </a:prstGeom>
          <a:noFill/>
        </p:spPr>
        <p:txBody>
          <a:bodyPr wrap="none" rtlCol="0">
            <a:spAutoFit/>
          </a:bodyPr>
          <a:lstStyle/>
          <a:p>
            <a:r>
              <a:rPr lang="en-US" b="1" dirty="0" smtClean="0"/>
              <a:t>Forward</a:t>
            </a:r>
            <a:endParaRPr lang="en-US" b="1" dirty="0"/>
          </a:p>
        </p:txBody>
      </p:sp>
      <p:sp>
        <p:nvSpPr>
          <p:cNvPr id="20" name="TextBox 19"/>
          <p:cNvSpPr txBox="1"/>
          <p:nvPr/>
        </p:nvSpPr>
        <p:spPr>
          <a:xfrm>
            <a:off x="781470" y="4312919"/>
            <a:ext cx="3562385" cy="1477328"/>
          </a:xfrm>
          <a:prstGeom prst="rect">
            <a:avLst/>
          </a:prstGeom>
          <a:noFill/>
          <a:ln>
            <a:solidFill>
              <a:srgbClr val="0066FF"/>
            </a:solidFill>
          </a:ln>
        </p:spPr>
        <p:txBody>
          <a:bodyPr wrap="none" rtlCol="0">
            <a:spAutoFit/>
          </a:bodyPr>
          <a:lstStyle/>
          <a:p>
            <a:r>
              <a:rPr lang="en-US" dirty="0" err="1" smtClean="0">
                <a:solidFill>
                  <a:srgbClr val="0066FF"/>
                </a:solidFill>
              </a:rPr>
              <a:t>const</a:t>
            </a:r>
            <a:r>
              <a:rPr lang="en-US" dirty="0" smtClean="0">
                <a:solidFill>
                  <a:srgbClr val="0066FF"/>
                </a:solidFill>
              </a:rPr>
              <a:t> in </a:t>
            </a:r>
            <a:r>
              <a:rPr lang="en-US" dirty="0" smtClean="0">
                <a:solidFill>
                  <a:srgbClr val="0066FF"/>
                </a:solidFill>
              </a:rPr>
              <a:t>COLLISION_DISTANCE=40;</a:t>
            </a:r>
            <a:endParaRPr lang="en-US" dirty="0" smtClean="0">
              <a:solidFill>
                <a:srgbClr val="0066FF"/>
              </a:solidFill>
            </a:endParaRPr>
          </a:p>
          <a:p>
            <a:r>
              <a:rPr lang="en-US" dirty="0" smtClean="0">
                <a:solidFill>
                  <a:srgbClr val="0066FF"/>
                </a:solidFill>
              </a:rPr>
              <a:t>d</a:t>
            </a:r>
            <a:r>
              <a:rPr lang="en-US" dirty="0" smtClean="0">
                <a:solidFill>
                  <a:srgbClr val="0066FF"/>
                </a:solidFill>
              </a:rPr>
              <a:t>istance=sonar();</a:t>
            </a:r>
            <a:endParaRPr lang="en-US" dirty="0" smtClean="0">
              <a:solidFill>
                <a:srgbClr val="0066FF"/>
              </a:solidFill>
            </a:endParaRPr>
          </a:p>
          <a:p>
            <a:r>
              <a:rPr lang="en-US" dirty="0" smtClean="0">
                <a:solidFill>
                  <a:srgbClr val="0066FF"/>
                </a:solidFill>
              </a:rPr>
              <a:t>If </a:t>
            </a:r>
            <a:r>
              <a:rPr lang="en-US" dirty="0" smtClean="0">
                <a:solidFill>
                  <a:srgbClr val="0066FF"/>
                </a:solidFill>
              </a:rPr>
              <a:t>(distance&gt;COLLISION_DISTANCE){</a:t>
            </a:r>
            <a:endParaRPr lang="en-US" dirty="0" smtClean="0">
              <a:solidFill>
                <a:srgbClr val="0066FF"/>
              </a:solidFill>
            </a:endParaRPr>
          </a:p>
          <a:p>
            <a:r>
              <a:rPr lang="en-US" dirty="0">
                <a:solidFill>
                  <a:srgbClr val="0066FF"/>
                </a:solidFill>
              </a:rPr>
              <a:t> </a:t>
            </a:r>
            <a:r>
              <a:rPr lang="en-US" dirty="0" smtClean="0">
                <a:solidFill>
                  <a:srgbClr val="0066FF"/>
                </a:solidFill>
              </a:rPr>
              <a:t>     </a:t>
            </a:r>
            <a:r>
              <a:rPr lang="en-US" dirty="0" err="1" smtClean="0">
                <a:solidFill>
                  <a:srgbClr val="0066FF"/>
                </a:solidFill>
              </a:rPr>
              <a:t>wheelsForward</a:t>
            </a:r>
            <a:r>
              <a:rPr lang="en-US" dirty="0" smtClean="0">
                <a:solidFill>
                  <a:srgbClr val="0066FF"/>
                </a:solidFill>
              </a:rPr>
              <a:t>(400)</a:t>
            </a:r>
            <a:r>
              <a:rPr lang="en-US" dirty="0" smtClean="0">
                <a:solidFill>
                  <a:srgbClr val="0066FF"/>
                </a:solidFill>
              </a:rPr>
              <a:t>;</a:t>
            </a:r>
            <a:endParaRPr lang="en-US" dirty="0" smtClean="0">
              <a:solidFill>
                <a:srgbClr val="0066FF"/>
              </a:solidFill>
            </a:endParaRPr>
          </a:p>
          <a:p>
            <a:r>
              <a:rPr lang="en-US" dirty="0" smtClean="0">
                <a:solidFill>
                  <a:srgbClr val="0066FF"/>
                </a:solidFill>
              </a:rPr>
              <a:t>}</a:t>
            </a:r>
          </a:p>
        </p:txBody>
      </p:sp>
      <p:sp>
        <p:nvSpPr>
          <p:cNvPr id="8" name="TextBox 7"/>
          <p:cNvSpPr txBox="1"/>
          <p:nvPr/>
        </p:nvSpPr>
        <p:spPr>
          <a:xfrm>
            <a:off x="288001" y="907993"/>
            <a:ext cx="5159554" cy="646331"/>
          </a:xfrm>
          <a:prstGeom prst="rect">
            <a:avLst/>
          </a:prstGeom>
          <a:noFill/>
        </p:spPr>
        <p:txBody>
          <a:bodyPr wrap="none" rtlCol="0">
            <a:spAutoFit/>
          </a:bodyPr>
          <a:lstStyle/>
          <a:p>
            <a:r>
              <a:rPr lang="en-US" dirty="0" smtClean="0"/>
              <a:t>If </a:t>
            </a:r>
            <a:r>
              <a:rPr lang="en-US" dirty="0" smtClean="0"/>
              <a:t>no</a:t>
            </a:r>
            <a:r>
              <a:rPr lang="en-US" dirty="0" smtClean="0"/>
              <a:t> </a:t>
            </a:r>
            <a:r>
              <a:rPr lang="en-US" dirty="0" smtClean="0"/>
              <a:t>object is closer than </a:t>
            </a:r>
            <a:r>
              <a:rPr lang="en-US" dirty="0" smtClean="0"/>
              <a:t> </a:t>
            </a:r>
            <a:r>
              <a:rPr lang="en-US" dirty="0" smtClean="0">
                <a:solidFill>
                  <a:srgbClr val="FF0000"/>
                </a:solidFill>
              </a:rPr>
              <a:t>COLLISION_DISTANCE</a:t>
            </a:r>
            <a:r>
              <a:rPr lang="en-US" dirty="0" smtClean="0"/>
              <a:t> </a:t>
            </a:r>
            <a:r>
              <a:rPr lang="en-US" dirty="0" smtClean="0"/>
              <a:t>then</a:t>
            </a:r>
            <a:br>
              <a:rPr lang="en-US" dirty="0" smtClean="0"/>
            </a:br>
            <a:r>
              <a:rPr lang="en-US" dirty="0" smtClean="0"/>
              <a:t>go Forward</a:t>
            </a:r>
            <a:r>
              <a:rPr lang="en-US" dirty="0" smtClean="0"/>
              <a:t> </a:t>
            </a:r>
            <a:endParaRPr lang="en-US" dirty="0"/>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smtClean="0"/>
              <a:t>Robot</a:t>
            </a:r>
            <a:endParaRPr lang="en-US" dirty="0"/>
          </a:p>
        </p:txBody>
      </p:sp>
      <p:sp>
        <p:nvSpPr>
          <p:cNvPr id="31" name="TextBox 30"/>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smtClean="0">
                <a:solidFill>
                  <a:srgbClr val="FF0000"/>
                </a:solidFill>
              </a:rPr>
              <a:t>COLLISION_DISTANCE</a:t>
            </a:r>
            <a:r>
              <a:rPr lang="en-US" dirty="0" smtClean="0"/>
              <a:t> is the </a:t>
            </a:r>
            <a:br>
              <a:rPr lang="en-US" dirty="0" smtClean="0"/>
            </a:br>
            <a:r>
              <a:rPr lang="en-US" dirty="0" smtClean="0"/>
              <a:t>distance in which the object </a:t>
            </a:r>
            <a:br>
              <a:rPr lang="en-US" dirty="0" smtClean="0"/>
            </a:br>
            <a:r>
              <a:rPr lang="en-US" dirty="0" smtClean="0"/>
              <a:t>is too close to steer around to avoid.</a:t>
            </a:r>
          </a:p>
          <a:p>
            <a:endParaRPr lang="en-US" dirty="0"/>
          </a:p>
          <a:p>
            <a:r>
              <a:rPr lang="en-US" dirty="0" smtClean="0"/>
              <a:t>By experiment this is about </a:t>
            </a:r>
            <a:r>
              <a:rPr lang="en-US" dirty="0" smtClean="0"/>
              <a:t>40cm</a:t>
            </a:r>
            <a:r>
              <a:rPr lang="en-US" dirty="0" smtClean="0"/>
              <a:t/>
            </a:r>
            <a:br>
              <a:rPr lang="en-US" dirty="0" smtClean="0"/>
            </a:br>
            <a:endParaRPr lang="en-US" dirty="0" smtClean="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smtClean="0"/>
              <a:t>STOP</a:t>
            </a:r>
            <a:endParaRPr lang="en-US" dirty="0"/>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smtClean="0"/>
              <a:t>Sonar</a:t>
            </a:r>
          </a:p>
          <a:p>
            <a:r>
              <a:rPr lang="en-US" sz="1400" dirty="0" smtClean="0"/>
              <a:t>Sensor</a:t>
            </a:r>
            <a:endParaRPr lang="en-US" sz="1400" dirty="0"/>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smtClean="0">
                <a:solidFill>
                  <a:srgbClr val="FF0000"/>
                </a:solidFill>
              </a:rPr>
              <a:t>COLLISION_DISTANCE</a:t>
            </a:r>
            <a:r>
              <a:rPr lang="en-US" dirty="0" smtClean="0"/>
              <a:t> is the </a:t>
            </a:r>
            <a:br>
              <a:rPr lang="en-US" dirty="0" smtClean="0"/>
            </a:br>
            <a:r>
              <a:rPr lang="en-US" dirty="0" smtClean="0"/>
              <a:t>distance in which the object </a:t>
            </a:r>
            <a:br>
              <a:rPr lang="en-US" dirty="0" smtClean="0"/>
            </a:br>
            <a:r>
              <a:rPr lang="en-US" dirty="0" smtClean="0"/>
              <a:t>is too close to steer around to avoid.</a:t>
            </a:r>
          </a:p>
          <a:p>
            <a:endParaRPr lang="en-US" dirty="0"/>
          </a:p>
          <a:p>
            <a:r>
              <a:rPr lang="en-US" dirty="0" smtClean="0"/>
              <a:t>By experiment this is about </a:t>
            </a:r>
            <a:r>
              <a:rPr lang="en-US" dirty="0" smtClean="0"/>
              <a:t>40cm</a:t>
            </a:r>
            <a:r>
              <a:rPr lang="en-US" dirty="0" smtClean="0"/>
              <a:t/>
            </a:r>
            <a:br>
              <a:rPr lang="en-US" dirty="0" smtClean="0"/>
            </a:br>
            <a:endParaRPr lang="en-US" dirty="0" smtClean="0"/>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smtClean="0"/>
              <a:t>If an object is closer than the </a:t>
            </a:r>
            <a:r>
              <a:rPr lang="en-US" dirty="0" smtClean="0">
                <a:solidFill>
                  <a:srgbClr val="FF0000"/>
                </a:solidFill>
              </a:rPr>
              <a:t>COLLISION_DISTANCE</a:t>
            </a:r>
            <a:r>
              <a:rPr lang="en-US" dirty="0" smtClean="0"/>
              <a:t> in </a:t>
            </a:r>
            <a:br>
              <a:rPr lang="en-US" dirty="0" smtClean="0"/>
            </a:br>
            <a:r>
              <a:rPr lang="en-US" dirty="0" smtClean="0"/>
              <a:t>either the right or left side, then stop</a:t>
            </a:r>
            <a:endParaRPr lang="en-US" dirty="0"/>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smtClean="0">
                <a:solidFill>
                  <a:srgbClr val="FF0000"/>
                </a:solidFill>
              </a:rPr>
              <a:t>40 cm</a:t>
            </a:r>
            <a:endParaRPr lang="en-US" dirty="0">
              <a:solidFill>
                <a:srgbClr val="FF0000"/>
              </a:solidFill>
            </a:endParaRP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smtClean="0"/>
              <a:t>|| symbol represent logical OR</a:t>
            </a:r>
            <a:endParaRPr lang="en-US" dirty="0"/>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2" name="TextBox 21"/>
          <p:cNvSpPr txBox="1"/>
          <p:nvPr/>
        </p:nvSpPr>
        <p:spPr>
          <a:xfrm>
            <a:off x="781470" y="4312919"/>
            <a:ext cx="3499869" cy="2308324"/>
          </a:xfrm>
          <a:prstGeom prst="rect">
            <a:avLst/>
          </a:prstGeom>
          <a:noFill/>
          <a:ln>
            <a:solidFill>
              <a:srgbClr val="0066FF"/>
            </a:solidFill>
          </a:ln>
        </p:spPr>
        <p:txBody>
          <a:bodyPr wrap="none" rtlCol="0">
            <a:spAutoFit/>
          </a:bodyPr>
          <a:lstStyle/>
          <a:p>
            <a:r>
              <a:rPr lang="en-US" dirty="0" err="1" smtClean="0">
                <a:solidFill>
                  <a:srgbClr val="0066FF"/>
                </a:solidFill>
              </a:rPr>
              <a:t>const</a:t>
            </a:r>
            <a:r>
              <a:rPr lang="en-US" dirty="0" smtClean="0">
                <a:solidFill>
                  <a:srgbClr val="0066FF"/>
                </a:solidFill>
              </a:rPr>
              <a:t> in </a:t>
            </a:r>
            <a:r>
              <a:rPr lang="en-US" dirty="0" smtClean="0">
                <a:solidFill>
                  <a:srgbClr val="0066FF"/>
                </a:solidFill>
              </a:rPr>
              <a:t>COLLISION_DISTANCE=40;</a:t>
            </a:r>
            <a:endParaRPr lang="en-US" dirty="0" smtClean="0">
              <a:solidFill>
                <a:srgbClr val="0066FF"/>
              </a:solidFill>
            </a:endParaRPr>
          </a:p>
          <a:p>
            <a:r>
              <a:rPr lang="en-US" dirty="0" smtClean="0">
                <a:solidFill>
                  <a:srgbClr val="0066FF"/>
                </a:solidFill>
              </a:rPr>
              <a:t>d</a:t>
            </a:r>
            <a:r>
              <a:rPr lang="en-US" dirty="0" smtClean="0">
                <a:solidFill>
                  <a:srgbClr val="0066FF"/>
                </a:solidFill>
              </a:rPr>
              <a:t>istance=sonar();</a:t>
            </a:r>
          </a:p>
          <a:p>
            <a:endParaRPr lang="en-US" dirty="0" smtClean="0">
              <a:solidFill>
                <a:srgbClr val="0066FF"/>
              </a:solidFill>
            </a:endParaRPr>
          </a:p>
          <a:p>
            <a:r>
              <a:rPr lang="en-US" dirty="0" smtClean="0">
                <a:solidFill>
                  <a:srgbClr val="0066FF"/>
                </a:solidFill>
              </a:rPr>
              <a:t>If </a:t>
            </a:r>
            <a:r>
              <a:rPr lang="en-US" dirty="0" smtClean="0">
                <a:solidFill>
                  <a:srgbClr val="0066FF"/>
                </a:solidFill>
              </a:rPr>
              <a:t>(distance&gt;COLLISION_DISTANCE){</a:t>
            </a:r>
            <a:endParaRPr lang="en-US" dirty="0" smtClean="0">
              <a:solidFill>
                <a:srgbClr val="0066FF"/>
              </a:solidFill>
            </a:endParaRPr>
          </a:p>
          <a:p>
            <a:r>
              <a:rPr lang="en-US" dirty="0">
                <a:solidFill>
                  <a:srgbClr val="0066FF"/>
                </a:solidFill>
              </a:rPr>
              <a:t> </a:t>
            </a:r>
            <a:r>
              <a:rPr lang="en-US" dirty="0" smtClean="0">
                <a:solidFill>
                  <a:srgbClr val="0066FF"/>
                </a:solidFill>
              </a:rPr>
              <a:t>     </a:t>
            </a:r>
            <a:r>
              <a:rPr lang="en-US" dirty="0" err="1" smtClean="0">
                <a:solidFill>
                  <a:srgbClr val="0066FF"/>
                </a:solidFill>
              </a:rPr>
              <a:t>wheelsForward</a:t>
            </a:r>
            <a:r>
              <a:rPr lang="en-US" dirty="0" smtClean="0">
                <a:solidFill>
                  <a:srgbClr val="0066FF"/>
                </a:solidFill>
              </a:rPr>
              <a:t>(400)</a:t>
            </a:r>
            <a:r>
              <a:rPr lang="en-US" dirty="0" smtClean="0">
                <a:solidFill>
                  <a:srgbClr val="0066FF"/>
                </a:solidFill>
              </a:rPr>
              <a:t>;</a:t>
            </a:r>
            <a:endParaRPr lang="en-US" dirty="0" smtClean="0">
              <a:solidFill>
                <a:srgbClr val="0066FF"/>
              </a:solidFill>
            </a:endParaRPr>
          </a:p>
          <a:p>
            <a:r>
              <a:rPr lang="en-US" dirty="0" smtClean="0">
                <a:solidFill>
                  <a:srgbClr val="0066FF"/>
                </a:solidFill>
              </a:rPr>
              <a:t>}else{</a:t>
            </a:r>
          </a:p>
          <a:p>
            <a:r>
              <a:rPr lang="en-US" dirty="0" smtClean="0">
                <a:solidFill>
                  <a:srgbClr val="0066FF"/>
                </a:solidFill>
              </a:rPr>
              <a:t>      </a:t>
            </a:r>
            <a:r>
              <a:rPr lang="en-US" dirty="0" err="1" smtClean="0">
                <a:solidFill>
                  <a:srgbClr val="0066FF"/>
                </a:solidFill>
              </a:rPr>
              <a:t>changeDirection</a:t>
            </a:r>
            <a:r>
              <a:rPr lang="en-US" dirty="0" smtClean="0">
                <a:solidFill>
                  <a:srgbClr val="0066FF"/>
                </a:solidFill>
              </a:rPr>
              <a:t>();</a:t>
            </a:r>
          </a:p>
          <a:p>
            <a:r>
              <a:rPr lang="en-US" dirty="0" smtClean="0">
                <a:solidFill>
                  <a:srgbClr val="0066FF"/>
                </a:solidFill>
              </a:rPr>
              <a:t>}</a:t>
            </a:r>
            <a:endParaRPr lang="en-US" dirty="0" smtClean="0">
              <a:solidFill>
                <a:srgbClr val="0066FF"/>
              </a:solidFill>
            </a:endParaRPr>
          </a:p>
        </p:txBody>
      </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smtClean="0"/>
              <a:t>STOP</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418700" y="3462776"/>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343250" y="1252321"/>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538692" y="1249796"/>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32453" y="1282153"/>
            <a:ext cx="678391" cy="523220"/>
          </a:xfrm>
          <a:prstGeom prst="rect">
            <a:avLst/>
          </a:prstGeom>
          <a:noFill/>
        </p:spPr>
        <p:txBody>
          <a:bodyPr wrap="none" rtlCol="0">
            <a:spAutoFit/>
          </a:bodyPr>
          <a:lstStyle/>
          <a:p>
            <a:r>
              <a:rPr lang="en-US" sz="1400" dirty="0"/>
              <a:t>Right </a:t>
            </a:r>
          </a:p>
          <a:p>
            <a:r>
              <a:rPr lang="en-US" sz="1400" dirty="0"/>
              <a:t>Sensor</a:t>
            </a:r>
          </a:p>
        </p:txBody>
      </p:sp>
      <p:sp>
        <p:nvSpPr>
          <p:cNvPr id="15" name="TextBox 14"/>
          <p:cNvSpPr txBox="1"/>
          <p:nvPr/>
        </p:nvSpPr>
        <p:spPr>
          <a:xfrm>
            <a:off x="6574439" y="1272330"/>
            <a:ext cx="678391" cy="523220"/>
          </a:xfrm>
          <a:prstGeom prst="rect">
            <a:avLst/>
          </a:prstGeom>
          <a:noFill/>
        </p:spPr>
        <p:txBody>
          <a:bodyPr wrap="none" rtlCol="0">
            <a:spAutoFit/>
          </a:bodyPr>
          <a:lstStyle/>
          <a:p>
            <a:r>
              <a:rPr lang="en-US" sz="1400" dirty="0"/>
              <a:t>Left </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2447595"/>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18" name="Rectangle 17"/>
          <p:cNvSpPr/>
          <p:nvPr/>
        </p:nvSpPr>
        <p:spPr>
          <a:xfrm>
            <a:off x="6259292" y="2529466"/>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smtClean="0">
                <a:solidFill>
                  <a:srgbClr val="FF0000"/>
                </a:solidFill>
              </a:rPr>
              <a:t>COLLISION_DISTANCE</a:t>
            </a:r>
            <a:r>
              <a:rPr lang="en-US" dirty="0" smtClean="0"/>
              <a:t> is the </a:t>
            </a:r>
            <a:br>
              <a:rPr lang="en-US" dirty="0" smtClean="0"/>
            </a:br>
            <a:r>
              <a:rPr lang="en-US" dirty="0" smtClean="0"/>
              <a:t>distance in which the object </a:t>
            </a:r>
            <a:br>
              <a:rPr lang="en-US" dirty="0" smtClean="0"/>
            </a:br>
            <a:r>
              <a:rPr lang="en-US" dirty="0" smtClean="0"/>
              <a:t>is too close to steer around to avoid.</a:t>
            </a:r>
          </a:p>
          <a:p>
            <a:endParaRPr lang="en-US" dirty="0"/>
          </a:p>
          <a:p>
            <a:r>
              <a:rPr lang="en-US" dirty="0" smtClean="0"/>
              <a:t>By experiment this is about 3cm</a:t>
            </a:r>
            <a:br>
              <a:rPr lang="en-US" dirty="0" smtClean="0"/>
            </a:br>
            <a:endParaRPr lang="en-US" dirty="0" smtClean="0"/>
          </a:p>
        </p:txBody>
      </p:sp>
      <p:sp>
        <p:nvSpPr>
          <p:cNvPr id="20" name="TextBox 19"/>
          <p:cNvSpPr txBox="1"/>
          <p:nvPr/>
        </p:nvSpPr>
        <p:spPr>
          <a:xfrm>
            <a:off x="781470" y="4312919"/>
            <a:ext cx="4267194" cy="1754326"/>
          </a:xfrm>
          <a:prstGeom prst="rect">
            <a:avLst/>
          </a:prstGeom>
          <a:noFill/>
          <a:ln>
            <a:solidFill>
              <a:srgbClr val="0066FF"/>
            </a:solidFill>
          </a:ln>
        </p:spPr>
        <p:txBody>
          <a:bodyPr wrap="none" rtlCol="0">
            <a:spAutoFit/>
          </a:bodyPr>
          <a:lstStyle/>
          <a:p>
            <a:r>
              <a:rPr lang="en-US" dirty="0" err="1" smtClean="0">
                <a:solidFill>
                  <a:srgbClr val="0066FF"/>
                </a:solidFill>
              </a:rPr>
              <a:t>const</a:t>
            </a:r>
            <a:r>
              <a:rPr lang="en-US" dirty="0" smtClean="0">
                <a:solidFill>
                  <a:srgbClr val="0066FF"/>
                </a:solidFill>
              </a:rPr>
              <a:t> in COLLISION_DISTANCE=3;</a:t>
            </a:r>
          </a:p>
          <a:p>
            <a:endParaRPr lang="en-US" dirty="0" smtClean="0">
              <a:solidFill>
                <a:srgbClr val="0066FF"/>
              </a:solidFill>
            </a:endParaRPr>
          </a:p>
          <a:p>
            <a:r>
              <a:rPr lang="en-US" dirty="0" smtClean="0">
                <a:solidFill>
                  <a:srgbClr val="0066FF"/>
                </a:solidFill>
              </a:rPr>
              <a:t>If ((</a:t>
            </a:r>
            <a:r>
              <a:rPr lang="en-US" dirty="0" err="1">
                <a:solidFill>
                  <a:srgbClr val="0066FF"/>
                </a:solidFill>
              </a:rPr>
              <a:t>R</a:t>
            </a:r>
            <a:r>
              <a:rPr lang="en-US" dirty="0" err="1" smtClean="0">
                <a:solidFill>
                  <a:srgbClr val="0066FF"/>
                </a:solidFill>
              </a:rPr>
              <a:t>ightDistance</a:t>
            </a:r>
            <a:r>
              <a:rPr lang="en-US" dirty="0" smtClean="0">
                <a:solidFill>
                  <a:srgbClr val="0066FF"/>
                </a:solidFill>
              </a:rPr>
              <a:t>&lt;COLLISION_DISTANCE) ||</a:t>
            </a:r>
          </a:p>
          <a:p>
            <a:r>
              <a:rPr lang="en-US" dirty="0">
                <a:solidFill>
                  <a:srgbClr val="0066FF"/>
                </a:solidFill>
              </a:rPr>
              <a:t> </a:t>
            </a:r>
            <a:r>
              <a:rPr lang="en-US" dirty="0" smtClean="0">
                <a:solidFill>
                  <a:srgbClr val="0066FF"/>
                </a:solidFill>
              </a:rPr>
              <a:t>    (</a:t>
            </a:r>
            <a:r>
              <a:rPr lang="en-US" dirty="0" err="1" smtClean="0">
                <a:solidFill>
                  <a:srgbClr val="0066FF"/>
                </a:solidFill>
              </a:rPr>
              <a:t>LeftDistance</a:t>
            </a:r>
            <a:r>
              <a:rPr lang="en-US" dirty="0" smtClean="0">
                <a:solidFill>
                  <a:srgbClr val="0066FF"/>
                </a:solidFill>
              </a:rPr>
              <a:t>&lt;COLLISION_DISTANCE)){</a:t>
            </a:r>
          </a:p>
          <a:p>
            <a:r>
              <a:rPr lang="en-US" dirty="0">
                <a:solidFill>
                  <a:srgbClr val="0066FF"/>
                </a:solidFill>
              </a:rPr>
              <a:t> </a:t>
            </a:r>
            <a:r>
              <a:rPr lang="en-US" dirty="0" smtClean="0">
                <a:solidFill>
                  <a:srgbClr val="0066FF"/>
                </a:solidFill>
              </a:rPr>
              <a:t>     </a:t>
            </a:r>
            <a:r>
              <a:rPr lang="en-US" dirty="0" err="1" smtClean="0">
                <a:solidFill>
                  <a:srgbClr val="0066FF"/>
                </a:solidFill>
              </a:rPr>
              <a:t>StandStill</a:t>
            </a:r>
            <a:r>
              <a:rPr lang="en-US" dirty="0" smtClean="0">
                <a:solidFill>
                  <a:srgbClr val="0066FF"/>
                </a:solidFill>
              </a:rPr>
              <a:t>(1);</a:t>
            </a:r>
          </a:p>
          <a:p>
            <a:r>
              <a:rPr lang="en-US" dirty="0" smtClean="0">
                <a:solidFill>
                  <a:srgbClr val="0066FF"/>
                </a:solidFill>
              </a:rPr>
              <a:t>}</a:t>
            </a:r>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smtClean="0"/>
              <a:t>If an object is closer than the </a:t>
            </a:r>
            <a:r>
              <a:rPr lang="en-US" dirty="0" smtClean="0">
                <a:solidFill>
                  <a:srgbClr val="FF0000"/>
                </a:solidFill>
              </a:rPr>
              <a:t>COLLISION_DISTANCE</a:t>
            </a:r>
            <a:r>
              <a:rPr lang="en-US" dirty="0" smtClean="0"/>
              <a:t> in </a:t>
            </a:r>
            <a:br>
              <a:rPr lang="en-US" dirty="0" smtClean="0"/>
            </a:br>
            <a:r>
              <a:rPr lang="en-US" dirty="0" smtClean="0"/>
              <a:t>either the right or left side, then stop</a:t>
            </a:r>
            <a:endParaRPr lang="en-US" dirty="0"/>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cxnSp>
        <p:nvCxnSpPr>
          <p:cNvPr id="9" name="Straight Arrow Connector 8"/>
          <p:cNvCxnSpPr/>
          <p:nvPr/>
        </p:nvCxnSpPr>
        <p:spPr>
          <a:xfrm>
            <a:off x="6131500" y="2499652"/>
            <a:ext cx="0" cy="56053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48684" y="2595254"/>
            <a:ext cx="583814" cy="369332"/>
          </a:xfrm>
          <a:prstGeom prst="rect">
            <a:avLst/>
          </a:prstGeom>
          <a:noFill/>
        </p:spPr>
        <p:txBody>
          <a:bodyPr wrap="none" rtlCol="0">
            <a:spAutoFit/>
          </a:bodyPr>
          <a:lstStyle/>
          <a:p>
            <a:r>
              <a:rPr lang="en-US" dirty="0" smtClean="0"/>
              <a:t>3cm</a:t>
            </a:r>
            <a:endParaRPr lang="en-US" dirty="0"/>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smtClean="0"/>
              <a:t>|| symbol represent logical OR</a:t>
            </a:r>
            <a:endParaRPr lang="en-US" dirty="0"/>
          </a:p>
        </p:txBody>
      </p:sp>
    </p:spTree>
    <p:extLst>
      <p:ext uri="{BB962C8B-B14F-4D97-AF65-F5344CB8AC3E}">
        <p14:creationId xmlns:p14="http://schemas.microsoft.com/office/powerpoint/2010/main" val="31673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RIGHT TURN</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5391740" y="2082155"/>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smtClean="0">
                <a:solidFill>
                  <a:srgbClr val="00B050"/>
                </a:solidFill>
              </a:rPr>
              <a:t>TURNING_DISTANCE</a:t>
            </a:r>
            <a:endParaRPr lang="en-US" dirty="0">
              <a:solidFill>
                <a:srgbClr val="00B050"/>
              </a:solidFill>
            </a:endParaRPr>
          </a:p>
        </p:txBody>
      </p:sp>
      <p:sp>
        <p:nvSpPr>
          <p:cNvPr id="27" name="TextBox 26"/>
          <p:cNvSpPr txBox="1"/>
          <p:nvPr/>
        </p:nvSpPr>
        <p:spPr>
          <a:xfrm>
            <a:off x="76200" y="761487"/>
            <a:ext cx="3011557" cy="2308324"/>
          </a:xfrm>
          <a:prstGeom prst="rect">
            <a:avLst/>
          </a:prstGeom>
          <a:noFill/>
        </p:spPr>
        <p:txBody>
          <a:bodyPr wrap="square" rtlCol="0">
            <a:spAutoFit/>
          </a:bodyPr>
          <a:lstStyle/>
          <a:p>
            <a:r>
              <a:rPr lang="en-US" dirty="0" smtClean="0">
                <a:solidFill>
                  <a:srgbClr val="00B050"/>
                </a:solidFill>
              </a:rPr>
              <a:t>TURNING_DISTANCE</a:t>
            </a:r>
            <a:r>
              <a:rPr lang="en-US" dirty="0" smtClean="0"/>
              <a:t> is the </a:t>
            </a:r>
            <a:br>
              <a:rPr lang="en-US" dirty="0" smtClean="0"/>
            </a:br>
            <a:r>
              <a:rPr lang="en-US" dirty="0" smtClean="0"/>
              <a:t>distance in which the robot needs to begin turning to steer around the object</a:t>
            </a:r>
          </a:p>
          <a:p>
            <a:endParaRPr lang="en-US" dirty="0"/>
          </a:p>
          <a:p>
            <a:r>
              <a:rPr lang="en-US" dirty="0" smtClean="0"/>
              <a:t>By experiment this is about 15cm</a:t>
            </a:r>
            <a:br>
              <a:rPr lang="en-US" dirty="0" smtClean="0"/>
            </a:br>
            <a:endParaRPr lang="en-US" dirty="0" smtClean="0"/>
          </a:p>
        </p:txBody>
      </p:sp>
      <p:sp>
        <p:nvSpPr>
          <p:cNvPr id="28" name="TextBox 27"/>
          <p:cNvSpPr txBox="1"/>
          <p:nvPr/>
        </p:nvSpPr>
        <p:spPr>
          <a:xfrm>
            <a:off x="533400" y="4876800"/>
            <a:ext cx="4461723" cy="1754326"/>
          </a:xfrm>
          <a:prstGeom prst="rect">
            <a:avLst/>
          </a:prstGeom>
          <a:noFill/>
          <a:ln>
            <a:solidFill>
              <a:srgbClr val="0066FF"/>
            </a:solidFill>
          </a:ln>
        </p:spPr>
        <p:txBody>
          <a:bodyPr wrap="square" rtlCol="0">
            <a:spAutoFit/>
          </a:bodyPr>
          <a:lstStyle/>
          <a:p>
            <a:r>
              <a:rPr lang="en-US" dirty="0" err="1">
                <a:solidFill>
                  <a:srgbClr val="0066FF"/>
                </a:solidFill>
              </a:rPr>
              <a:t>c</a:t>
            </a:r>
            <a:r>
              <a:rPr lang="en-US" dirty="0" err="1" smtClean="0">
                <a:solidFill>
                  <a:srgbClr val="0066FF"/>
                </a:solidFill>
              </a:rPr>
              <a:t>onst</a:t>
            </a:r>
            <a:r>
              <a:rPr lang="en-US" dirty="0" smtClean="0">
                <a:solidFill>
                  <a:srgbClr val="0066FF"/>
                </a:solidFill>
              </a:rPr>
              <a:t> </a:t>
            </a:r>
            <a:r>
              <a:rPr lang="en-US" dirty="0" err="1" smtClean="0">
                <a:solidFill>
                  <a:srgbClr val="0066FF"/>
                </a:solidFill>
              </a:rPr>
              <a:t>int</a:t>
            </a:r>
            <a:r>
              <a:rPr lang="en-US" dirty="0" smtClean="0">
                <a:solidFill>
                  <a:srgbClr val="0066FF"/>
                </a:solidFill>
              </a:rPr>
              <a:t> TURNING_DISTANCE=15;</a:t>
            </a:r>
          </a:p>
          <a:p>
            <a:endParaRPr lang="en-US" dirty="0">
              <a:solidFill>
                <a:srgbClr val="0066FF"/>
              </a:solidFill>
            </a:endParaRPr>
          </a:p>
          <a:p>
            <a:endParaRPr lang="en-US" dirty="0" smtClean="0">
              <a:solidFill>
                <a:srgbClr val="0066FF"/>
              </a:solidFill>
            </a:endParaRPr>
          </a:p>
          <a:p>
            <a:r>
              <a:rPr lang="en-US" dirty="0" smtClean="0">
                <a:solidFill>
                  <a:srgbClr val="0066FF"/>
                </a:solidFill>
              </a:rPr>
              <a:t>If (</a:t>
            </a:r>
            <a:r>
              <a:rPr lang="en-US" dirty="0" err="1" smtClean="0">
                <a:solidFill>
                  <a:srgbClr val="0066FF"/>
                </a:solidFill>
              </a:rPr>
              <a:t>RightDistance</a:t>
            </a:r>
            <a:r>
              <a:rPr lang="en-US" dirty="0" smtClean="0">
                <a:solidFill>
                  <a:srgbClr val="0066FF"/>
                </a:solidFill>
              </a:rPr>
              <a:t>&lt;TURNING_DISTANCE){</a:t>
            </a:r>
          </a:p>
          <a:p>
            <a:r>
              <a:rPr lang="en-US" dirty="0">
                <a:solidFill>
                  <a:srgbClr val="0066FF"/>
                </a:solidFill>
              </a:rPr>
              <a:t> </a:t>
            </a:r>
            <a:r>
              <a:rPr lang="en-US" dirty="0" smtClean="0">
                <a:solidFill>
                  <a:srgbClr val="0066FF"/>
                </a:solidFill>
              </a:rPr>
              <a:t>     </a:t>
            </a:r>
            <a:r>
              <a:rPr lang="en-US" dirty="0" err="1" smtClean="0">
                <a:solidFill>
                  <a:srgbClr val="0066FF"/>
                </a:solidFill>
              </a:rPr>
              <a:t>GoLeft</a:t>
            </a:r>
            <a:r>
              <a:rPr lang="en-US" dirty="0" smtClean="0">
                <a:solidFill>
                  <a:srgbClr val="0066FF"/>
                </a:solidFill>
              </a:rPr>
              <a:t>(3);</a:t>
            </a:r>
          </a:p>
          <a:p>
            <a:r>
              <a:rPr lang="en-US" dirty="0" smtClean="0">
                <a:solidFill>
                  <a:srgbClr val="0066FF"/>
                </a:solidFill>
              </a:rPr>
              <a:t>}</a:t>
            </a:r>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smtClean="0"/>
              <a:t>If an object is within </a:t>
            </a:r>
            <a:r>
              <a:rPr lang="en-US" dirty="0" smtClean="0">
                <a:solidFill>
                  <a:srgbClr val="00B050"/>
                </a:solidFill>
              </a:rPr>
              <a:t>TURNING_DISTANCE</a:t>
            </a:r>
            <a:r>
              <a:rPr lang="en-US" dirty="0" smtClean="0"/>
              <a:t> on </a:t>
            </a:r>
            <a:br>
              <a:rPr lang="en-US" dirty="0" smtClean="0"/>
            </a:br>
            <a:r>
              <a:rPr lang="en-US" dirty="0" smtClean="0"/>
              <a:t>the right side, then turn left</a:t>
            </a:r>
            <a:endParaRPr lang="en-US" dirty="0"/>
          </a:p>
        </p:txBody>
      </p:sp>
      <p:sp>
        <p:nvSpPr>
          <p:cNvPr id="30" name="Rectangle 29"/>
          <p:cNvSpPr/>
          <p:nvPr/>
        </p:nvSpPr>
        <p:spPr>
          <a:xfrm>
            <a:off x="7035464"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Straight Arrow Connector 17"/>
          <p:cNvCxnSpPr/>
          <p:nvPr/>
        </p:nvCxnSpPr>
        <p:spPr>
          <a:xfrm>
            <a:off x="6087063" y="2049859"/>
            <a:ext cx="50008" cy="164054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6070" y="4434602"/>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Tree>
    <p:extLst>
      <p:ext uri="{BB962C8B-B14F-4D97-AF65-F5344CB8AC3E}">
        <p14:creationId xmlns:p14="http://schemas.microsoft.com/office/powerpoint/2010/main" val="2227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LEFT TURN</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smtClean="0">
                <a:solidFill>
                  <a:srgbClr val="00B050"/>
                </a:solidFill>
              </a:rPr>
              <a:t>TURNING_DISTANCE</a:t>
            </a:r>
            <a:endParaRPr lang="en-US" dirty="0">
              <a:solidFill>
                <a:srgbClr val="00B050"/>
              </a:solidFill>
            </a:endParaRPr>
          </a:p>
        </p:txBody>
      </p:sp>
      <p:sp>
        <p:nvSpPr>
          <p:cNvPr id="27" name="TextBox 26"/>
          <p:cNvSpPr txBox="1"/>
          <p:nvPr/>
        </p:nvSpPr>
        <p:spPr>
          <a:xfrm>
            <a:off x="36443" y="1119091"/>
            <a:ext cx="3011557" cy="2308324"/>
          </a:xfrm>
          <a:prstGeom prst="rect">
            <a:avLst/>
          </a:prstGeom>
          <a:noFill/>
        </p:spPr>
        <p:txBody>
          <a:bodyPr wrap="square" rtlCol="0">
            <a:spAutoFit/>
          </a:bodyPr>
          <a:lstStyle/>
          <a:p>
            <a:r>
              <a:rPr lang="en-US" dirty="0" smtClean="0">
                <a:solidFill>
                  <a:srgbClr val="00B050"/>
                </a:solidFill>
              </a:rPr>
              <a:t>TURNING_DISTANCE</a:t>
            </a:r>
            <a:r>
              <a:rPr lang="en-US" dirty="0" smtClean="0"/>
              <a:t> is the </a:t>
            </a:r>
            <a:br>
              <a:rPr lang="en-US" dirty="0" smtClean="0"/>
            </a:br>
            <a:r>
              <a:rPr lang="en-US" dirty="0" smtClean="0"/>
              <a:t>distance in which the robot needs to begin turning to steer around the object</a:t>
            </a:r>
          </a:p>
          <a:p>
            <a:endParaRPr lang="en-US" dirty="0"/>
          </a:p>
          <a:p>
            <a:r>
              <a:rPr lang="en-US" dirty="0" smtClean="0"/>
              <a:t>By experiment this is about 15cm</a:t>
            </a:r>
            <a:br>
              <a:rPr lang="en-US" dirty="0" smtClean="0"/>
            </a:br>
            <a:endParaRPr lang="en-US" dirty="0" smtClean="0"/>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smtClean="0"/>
              <a:t>If an object is within </a:t>
            </a:r>
            <a:r>
              <a:rPr lang="en-US" dirty="0" smtClean="0">
                <a:solidFill>
                  <a:srgbClr val="00B050"/>
                </a:solidFill>
              </a:rPr>
              <a:t>TURNING_DISTANCE</a:t>
            </a:r>
            <a:r>
              <a:rPr lang="en-US" dirty="0" smtClean="0"/>
              <a:t> on </a:t>
            </a:r>
            <a:br>
              <a:rPr lang="en-US" dirty="0" smtClean="0"/>
            </a:br>
            <a:r>
              <a:rPr lang="en-US" dirty="0" smtClean="0"/>
              <a:t>the left side, then turn right</a:t>
            </a:r>
            <a:endParaRPr lang="en-US" dirty="0"/>
          </a:p>
        </p:txBody>
      </p:sp>
      <p:sp>
        <p:nvSpPr>
          <p:cNvPr id="30" name="Rectangle 29"/>
          <p:cNvSpPr/>
          <p:nvPr/>
        </p:nvSpPr>
        <p:spPr>
          <a:xfrm>
            <a:off x="6003887"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Curved Connector 17"/>
          <p:cNvCxnSpPr/>
          <p:nvPr/>
        </p:nvCxnSpPr>
        <p:spPr>
          <a:xfrm rot="5400000" flipH="1" flipV="1">
            <a:off x="7112521" y="2082154"/>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400" y="4876800"/>
            <a:ext cx="4461723" cy="1200329"/>
          </a:xfrm>
          <a:prstGeom prst="rect">
            <a:avLst/>
          </a:prstGeom>
          <a:noFill/>
          <a:ln>
            <a:solidFill>
              <a:srgbClr val="0066FF"/>
            </a:solidFill>
          </a:ln>
        </p:spPr>
        <p:txBody>
          <a:bodyPr wrap="square" rtlCol="0">
            <a:spAutoFit/>
          </a:bodyPr>
          <a:lstStyle/>
          <a:p>
            <a:endParaRPr lang="en-US" dirty="0" smtClean="0">
              <a:solidFill>
                <a:srgbClr val="0066FF"/>
              </a:solidFill>
            </a:endParaRPr>
          </a:p>
          <a:p>
            <a:r>
              <a:rPr lang="en-US" dirty="0" smtClean="0">
                <a:solidFill>
                  <a:srgbClr val="0066FF"/>
                </a:solidFill>
              </a:rPr>
              <a:t>If (</a:t>
            </a:r>
            <a:r>
              <a:rPr lang="en-US" dirty="0" err="1" smtClean="0">
                <a:solidFill>
                  <a:srgbClr val="0066FF"/>
                </a:solidFill>
              </a:rPr>
              <a:t>LeftDistance</a:t>
            </a:r>
            <a:r>
              <a:rPr lang="en-US" dirty="0" smtClean="0">
                <a:solidFill>
                  <a:srgbClr val="0066FF"/>
                </a:solidFill>
              </a:rPr>
              <a:t>&lt;TURNING_DISTANCE){</a:t>
            </a:r>
          </a:p>
          <a:p>
            <a:r>
              <a:rPr lang="en-US" dirty="0">
                <a:solidFill>
                  <a:srgbClr val="0066FF"/>
                </a:solidFill>
              </a:rPr>
              <a:t> </a:t>
            </a:r>
            <a:r>
              <a:rPr lang="en-US" dirty="0" smtClean="0">
                <a:solidFill>
                  <a:srgbClr val="0066FF"/>
                </a:solidFill>
              </a:rPr>
              <a:t>     </a:t>
            </a:r>
            <a:r>
              <a:rPr lang="en-US" dirty="0" err="1" smtClean="0">
                <a:solidFill>
                  <a:srgbClr val="0066FF"/>
                </a:solidFill>
              </a:rPr>
              <a:t>GoRight</a:t>
            </a:r>
            <a:r>
              <a:rPr lang="en-US" dirty="0" smtClean="0">
                <a:solidFill>
                  <a:srgbClr val="0066FF"/>
                </a:solidFill>
              </a:rPr>
              <a:t>(3);</a:t>
            </a:r>
          </a:p>
          <a:p>
            <a:r>
              <a:rPr lang="en-US" dirty="0" smtClean="0">
                <a:solidFill>
                  <a:srgbClr val="0066FF"/>
                </a:solidFill>
              </a:rPr>
              <a:t>}</a:t>
            </a:r>
          </a:p>
        </p:txBody>
      </p:sp>
      <p:sp>
        <p:nvSpPr>
          <p:cNvPr id="21" name="TextBox 20"/>
          <p:cNvSpPr txBox="1"/>
          <p:nvPr/>
        </p:nvSpPr>
        <p:spPr>
          <a:xfrm>
            <a:off x="156070" y="4434602"/>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Tree>
    <p:extLst>
      <p:ext uri="{BB962C8B-B14F-4D97-AF65-F5344CB8AC3E}">
        <p14:creationId xmlns:p14="http://schemas.microsoft.com/office/powerpoint/2010/main" val="3312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FORWARD</a:t>
            </a:r>
            <a:endParaRPr lang="en-US" dirty="0"/>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smtClean="0">
                <a:solidFill>
                  <a:srgbClr val="FF0000"/>
                </a:solidFill>
              </a:rPr>
              <a:t>COLLISION_DISTANCE</a:t>
            </a:r>
            <a:endParaRPr lang="en-US" dirty="0">
              <a:solidFill>
                <a:srgbClr val="FF0000"/>
              </a:solidFill>
            </a:endParaRP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smtClean="0">
                <a:solidFill>
                  <a:srgbClr val="00B050"/>
                </a:solidFill>
              </a:rPr>
              <a:t>TURNING_DISTANCE</a:t>
            </a:r>
            <a:endParaRPr lang="en-US" dirty="0">
              <a:solidFill>
                <a:srgbClr val="00B050"/>
              </a:solidFill>
            </a:endParaRPr>
          </a:p>
        </p:txBody>
      </p:sp>
      <p:sp>
        <p:nvSpPr>
          <p:cNvPr id="28" name="TextBox 27"/>
          <p:cNvSpPr txBox="1"/>
          <p:nvPr/>
        </p:nvSpPr>
        <p:spPr>
          <a:xfrm>
            <a:off x="762000" y="4832866"/>
            <a:ext cx="3352800" cy="369332"/>
          </a:xfrm>
          <a:prstGeom prst="rect">
            <a:avLst/>
          </a:prstGeom>
          <a:noFill/>
          <a:ln>
            <a:solidFill>
              <a:srgbClr val="0066FF"/>
            </a:solidFill>
          </a:ln>
        </p:spPr>
        <p:txBody>
          <a:bodyPr wrap="square" rtlCol="0">
            <a:spAutoFit/>
          </a:bodyPr>
          <a:lstStyle/>
          <a:p>
            <a:r>
              <a:rPr lang="en-US" dirty="0" err="1" smtClean="0">
                <a:solidFill>
                  <a:srgbClr val="0066FF"/>
                </a:solidFill>
              </a:rPr>
              <a:t>GoForward</a:t>
            </a:r>
            <a:r>
              <a:rPr lang="en-US" dirty="0" smtClean="0">
                <a:solidFill>
                  <a:srgbClr val="0066FF"/>
                </a:solidFill>
              </a:rPr>
              <a:t>(2);</a:t>
            </a:r>
          </a:p>
        </p:txBody>
      </p:sp>
      <p:sp>
        <p:nvSpPr>
          <p:cNvPr id="29" name="TextBox 28"/>
          <p:cNvSpPr txBox="1"/>
          <p:nvPr/>
        </p:nvSpPr>
        <p:spPr>
          <a:xfrm>
            <a:off x="156070" y="990600"/>
            <a:ext cx="4399198" cy="646331"/>
          </a:xfrm>
          <a:prstGeom prst="rect">
            <a:avLst/>
          </a:prstGeom>
          <a:noFill/>
        </p:spPr>
        <p:txBody>
          <a:bodyPr wrap="square" rtlCol="0">
            <a:spAutoFit/>
          </a:bodyPr>
          <a:lstStyle/>
          <a:p>
            <a:r>
              <a:rPr lang="en-US" dirty="0" smtClean="0"/>
              <a:t>If we aren’t turning left, right, or stopping, then there are no objects. Go forward!! </a:t>
            </a:r>
            <a:endParaRPr lang="en-US" dirty="0"/>
          </a:p>
        </p:txBody>
      </p:sp>
      <p:sp>
        <p:nvSpPr>
          <p:cNvPr id="4" name="Up Arrow 3"/>
          <p:cNvSpPr/>
          <p:nvPr/>
        </p:nvSpPr>
        <p:spPr>
          <a:xfrm>
            <a:off x="6781800" y="2735723"/>
            <a:ext cx="381355" cy="7987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29611" y="2133600"/>
            <a:ext cx="1186543" cy="369332"/>
          </a:xfrm>
          <a:prstGeom prst="rect">
            <a:avLst/>
          </a:prstGeom>
          <a:solidFill>
            <a:schemeClr val="bg1"/>
          </a:solidFill>
          <a:ln>
            <a:solidFill>
              <a:srgbClr val="0066FF"/>
            </a:solidFill>
          </a:ln>
        </p:spPr>
        <p:txBody>
          <a:bodyPr wrap="none" rtlCol="0">
            <a:spAutoFit/>
          </a:bodyPr>
          <a:lstStyle/>
          <a:p>
            <a:r>
              <a:rPr lang="en-US" dirty="0" smtClean="0">
                <a:solidFill>
                  <a:srgbClr val="0066FF"/>
                </a:solidFill>
              </a:rPr>
              <a:t>No objects</a:t>
            </a:r>
            <a:endParaRPr lang="en-US" dirty="0">
              <a:solidFill>
                <a:srgbClr val="0066FF"/>
              </a:solidFill>
            </a:endParaRPr>
          </a:p>
        </p:txBody>
      </p:sp>
      <p:sp>
        <p:nvSpPr>
          <p:cNvPr id="17" name="TextBox 16"/>
          <p:cNvSpPr txBox="1"/>
          <p:nvPr/>
        </p:nvSpPr>
        <p:spPr>
          <a:xfrm>
            <a:off x="156070" y="4434602"/>
            <a:ext cx="667170" cy="369332"/>
          </a:xfrm>
          <a:prstGeom prst="rect">
            <a:avLst/>
          </a:prstGeom>
          <a:noFill/>
        </p:spPr>
        <p:txBody>
          <a:bodyPr wrap="none" rtlCol="0">
            <a:spAutoFit/>
          </a:bodyPr>
          <a:lstStyle/>
          <a:p>
            <a:r>
              <a:rPr lang="en-US" b="1" dirty="0" smtClean="0">
                <a:solidFill>
                  <a:srgbClr val="0066FF"/>
                </a:solidFill>
              </a:rPr>
              <a:t>Code</a:t>
            </a:r>
            <a:endParaRPr lang="en-US" b="1" dirty="0">
              <a:solidFill>
                <a:srgbClr val="0066FF"/>
              </a:solidFill>
            </a:endParaRPr>
          </a:p>
        </p:txBody>
      </p:sp>
    </p:spTree>
    <p:extLst>
      <p:ext uri="{BB962C8B-B14F-4D97-AF65-F5344CB8AC3E}">
        <p14:creationId xmlns:p14="http://schemas.microsoft.com/office/powerpoint/2010/main" val="22291546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smtClean="0"/>
              <a:t>Putting </a:t>
            </a:r>
            <a:r>
              <a:rPr lang="en-US" dirty="0"/>
              <a:t>I</a:t>
            </a:r>
            <a:r>
              <a:rPr lang="en-US" dirty="0" smtClean="0"/>
              <a:t>t </a:t>
            </a:r>
            <a:r>
              <a:rPr lang="en-US" dirty="0"/>
              <a:t>A</a:t>
            </a:r>
            <a:r>
              <a:rPr lang="en-US" dirty="0" smtClean="0"/>
              <a:t>ll Together</a:t>
            </a:r>
            <a:endParaRPr lang="en-US" dirty="0"/>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650497" y="4309672"/>
            <a:ext cx="1479606" cy="63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429250" y="2383967"/>
            <a:ext cx="595994" cy="151601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838109" y="2381823"/>
            <a:ext cx="595994" cy="150334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07785" y="2493023"/>
            <a:ext cx="537327" cy="400110"/>
          </a:xfrm>
          <a:prstGeom prst="rect">
            <a:avLst/>
          </a:prstGeom>
          <a:noFill/>
        </p:spPr>
        <p:txBody>
          <a:bodyPr wrap="none" rtlCol="0">
            <a:spAutoFit/>
          </a:bodyPr>
          <a:lstStyle/>
          <a:p>
            <a:pPr algn="ctr"/>
            <a:r>
              <a:rPr lang="en-US" sz="1000" dirty="0"/>
              <a:t>Right </a:t>
            </a:r>
          </a:p>
          <a:p>
            <a:pPr algn="ctr"/>
            <a:r>
              <a:rPr lang="en-US" sz="1000" dirty="0"/>
              <a:t>Sensor</a:t>
            </a:r>
          </a:p>
        </p:txBody>
      </p:sp>
      <p:sp>
        <p:nvSpPr>
          <p:cNvPr id="15" name="TextBox 14"/>
          <p:cNvSpPr txBox="1"/>
          <p:nvPr/>
        </p:nvSpPr>
        <p:spPr>
          <a:xfrm>
            <a:off x="6849702" y="2493023"/>
            <a:ext cx="537327" cy="400110"/>
          </a:xfrm>
          <a:prstGeom prst="rect">
            <a:avLst/>
          </a:prstGeom>
          <a:noFill/>
        </p:spPr>
        <p:txBody>
          <a:bodyPr wrap="none" rtlCol="0">
            <a:spAutoFit/>
          </a:bodyPr>
          <a:lstStyle/>
          <a:p>
            <a:pPr algn="ctr"/>
            <a:r>
              <a:rPr lang="en-US" sz="1000" dirty="0"/>
              <a:t>Left </a:t>
            </a:r>
          </a:p>
          <a:p>
            <a:pPr algn="ctr"/>
            <a:r>
              <a:rPr lang="en-US" sz="1000" dirty="0"/>
              <a:t>Sensor</a:t>
            </a:r>
          </a:p>
        </p:txBody>
      </p:sp>
      <p:sp>
        <p:nvSpPr>
          <p:cNvPr id="17" name="TextBox 16"/>
          <p:cNvSpPr txBox="1"/>
          <p:nvPr/>
        </p:nvSpPr>
        <p:spPr>
          <a:xfrm>
            <a:off x="7089137" y="1787225"/>
            <a:ext cx="618439" cy="369332"/>
          </a:xfrm>
          <a:prstGeom prst="rect">
            <a:avLst/>
          </a:prstGeom>
          <a:noFill/>
        </p:spPr>
        <p:txBody>
          <a:bodyPr wrap="none" rtlCol="0">
            <a:spAutoFit/>
          </a:bodyPr>
          <a:lstStyle/>
          <a:p>
            <a:r>
              <a:rPr lang="en-US" b="1" dirty="0"/>
              <a:t>Stop</a:t>
            </a:r>
          </a:p>
        </p:txBody>
      </p:sp>
      <p:sp>
        <p:nvSpPr>
          <p:cNvPr id="3" name="Hexagon 2"/>
          <p:cNvSpPr/>
          <p:nvPr/>
        </p:nvSpPr>
        <p:spPr>
          <a:xfrm>
            <a:off x="7638510" y="1866798"/>
            <a:ext cx="188347" cy="224886"/>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438778" y="3398573"/>
            <a:ext cx="21380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86712" y="2493022"/>
            <a:ext cx="213801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6172205" y="2669636"/>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flipH="1" flipV="1">
            <a:off x="7436531" y="2669635"/>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62356" y="3240212"/>
            <a:ext cx="1534394" cy="276999"/>
          </a:xfrm>
          <a:prstGeom prst="rect">
            <a:avLst/>
          </a:prstGeom>
          <a:noFill/>
        </p:spPr>
        <p:txBody>
          <a:bodyPr wrap="none" rtlCol="0">
            <a:spAutoFit/>
          </a:bodyPr>
          <a:lstStyle/>
          <a:p>
            <a:r>
              <a:rPr lang="en-US" sz="1200" dirty="0" smtClean="0">
                <a:solidFill>
                  <a:srgbClr val="FF0000"/>
                </a:solidFill>
              </a:rPr>
              <a:t>COLLISION_DISTANCE</a:t>
            </a:r>
            <a:endParaRPr lang="en-US" sz="1200" dirty="0">
              <a:solidFill>
                <a:srgbClr val="FF0000"/>
              </a:solidFill>
            </a:endParaRPr>
          </a:p>
        </p:txBody>
      </p:sp>
      <p:sp>
        <p:nvSpPr>
          <p:cNvPr id="26" name="TextBox 25"/>
          <p:cNvSpPr txBox="1"/>
          <p:nvPr/>
        </p:nvSpPr>
        <p:spPr>
          <a:xfrm>
            <a:off x="4879736" y="2286000"/>
            <a:ext cx="1466812" cy="276999"/>
          </a:xfrm>
          <a:prstGeom prst="rect">
            <a:avLst/>
          </a:prstGeom>
          <a:noFill/>
        </p:spPr>
        <p:txBody>
          <a:bodyPr wrap="none" rtlCol="0">
            <a:spAutoFit/>
          </a:bodyPr>
          <a:lstStyle/>
          <a:p>
            <a:r>
              <a:rPr lang="en-US" sz="1200" dirty="0" smtClean="0">
                <a:solidFill>
                  <a:srgbClr val="00B050"/>
                </a:solidFill>
              </a:rPr>
              <a:t>TURNING_DISTANCE</a:t>
            </a:r>
            <a:endParaRPr lang="en-US" sz="1200" dirty="0">
              <a:solidFill>
                <a:srgbClr val="00B050"/>
              </a:solidFill>
            </a:endParaRPr>
          </a:p>
        </p:txBody>
      </p:sp>
      <p:sp>
        <p:nvSpPr>
          <p:cNvPr id="28" name="TextBox 27"/>
          <p:cNvSpPr txBox="1"/>
          <p:nvPr/>
        </p:nvSpPr>
        <p:spPr>
          <a:xfrm>
            <a:off x="224760" y="2804192"/>
            <a:ext cx="4537923" cy="869819"/>
          </a:xfrm>
          <a:prstGeom prst="rect">
            <a:avLst/>
          </a:prstGeom>
          <a:noFill/>
        </p:spPr>
        <p:txBody>
          <a:bodyPr wrap="square" rtlCol="0">
            <a:spAutoFit/>
          </a:bodyPr>
          <a:lstStyle/>
          <a:p>
            <a:r>
              <a:rPr lang="en-US" dirty="0" smtClean="0">
                <a:solidFill>
                  <a:srgbClr val="0066FF"/>
                </a:solidFill>
              </a:rPr>
              <a:t>}else </a:t>
            </a:r>
            <a:r>
              <a:rPr lang="en-US" dirty="0">
                <a:solidFill>
                  <a:srgbClr val="0066FF"/>
                </a:solidFill>
              </a:rPr>
              <a:t>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smtClean="0">
                <a:solidFill>
                  <a:srgbClr val="0066FF"/>
                </a:solidFill>
              </a:rPr>
              <a:t>}</a:t>
            </a:r>
            <a:endParaRPr lang="en-US" dirty="0" smtClean="0"/>
          </a:p>
        </p:txBody>
      </p:sp>
      <p:sp>
        <p:nvSpPr>
          <p:cNvPr id="18" name="TextBox 17"/>
          <p:cNvSpPr txBox="1"/>
          <p:nvPr/>
        </p:nvSpPr>
        <p:spPr>
          <a:xfrm>
            <a:off x="222855" y="1979241"/>
            <a:ext cx="4537923" cy="1200329"/>
          </a:xfrm>
          <a:prstGeom prst="rect">
            <a:avLst/>
          </a:prstGeom>
          <a:noFill/>
        </p:spPr>
        <p:txBody>
          <a:bodyPr wrap="square" rtlCol="0">
            <a:spAutoFit/>
          </a:bodyPr>
          <a:lstStyle/>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smtClean="0">
                <a:solidFill>
                  <a:srgbClr val="0066FF"/>
                </a:solidFill>
              </a:rPr>
              <a:t>}</a:t>
            </a:r>
            <a:endParaRPr lang="en-US" dirty="0" smtClean="0"/>
          </a:p>
        </p:txBody>
      </p:sp>
      <p:sp>
        <p:nvSpPr>
          <p:cNvPr id="20" name="TextBox 19"/>
          <p:cNvSpPr txBox="1"/>
          <p:nvPr/>
        </p:nvSpPr>
        <p:spPr>
          <a:xfrm>
            <a:off x="224760" y="3920436"/>
            <a:ext cx="4537923" cy="923330"/>
          </a:xfrm>
          <a:prstGeom prst="rect">
            <a:avLst/>
          </a:prstGeom>
          <a:noFill/>
        </p:spPr>
        <p:txBody>
          <a:bodyPr wrap="square" rtlCol="0">
            <a:spAutoFit/>
          </a:bodyPr>
          <a:lstStyle/>
          <a:p>
            <a:r>
              <a:rPr lang="en-US" dirty="0" smtClean="0">
                <a:solidFill>
                  <a:srgbClr val="0066FF"/>
                </a:solidFill>
              </a:rPr>
              <a:t>}else{</a:t>
            </a:r>
          </a:p>
          <a:p>
            <a:r>
              <a:rPr lang="en-US" dirty="0">
                <a:solidFill>
                  <a:srgbClr val="0066FF"/>
                </a:solidFill>
              </a:rPr>
              <a:t> </a:t>
            </a:r>
            <a:r>
              <a:rPr lang="en-US" dirty="0" smtClean="0">
                <a:solidFill>
                  <a:srgbClr val="0066FF"/>
                </a:solidFill>
              </a:rPr>
              <a:t>     </a:t>
            </a:r>
            <a:r>
              <a:rPr lang="en-US" dirty="0" err="1" smtClean="0">
                <a:solidFill>
                  <a:srgbClr val="0066FF"/>
                </a:solidFill>
              </a:rPr>
              <a:t>GoForward</a:t>
            </a:r>
            <a:r>
              <a:rPr lang="en-US" dirty="0" smtClean="0">
                <a:solidFill>
                  <a:srgbClr val="0066FF"/>
                </a:solidFill>
              </a:rPr>
              <a:t>(2);</a:t>
            </a:r>
          </a:p>
          <a:p>
            <a:r>
              <a:rPr lang="en-US" dirty="0" smtClean="0">
                <a:solidFill>
                  <a:srgbClr val="0066FF"/>
                </a:solidFill>
              </a:rPr>
              <a:t>}</a:t>
            </a:r>
            <a:endParaRPr lang="en-US" dirty="0">
              <a:solidFill>
                <a:srgbClr val="0066FF"/>
              </a:solidFill>
            </a:endParaRPr>
          </a:p>
        </p:txBody>
      </p:sp>
      <p:sp>
        <p:nvSpPr>
          <p:cNvPr id="21" name="TextBox 20"/>
          <p:cNvSpPr txBox="1"/>
          <p:nvPr/>
        </p:nvSpPr>
        <p:spPr>
          <a:xfrm>
            <a:off x="224759" y="3360817"/>
            <a:ext cx="4537923" cy="923330"/>
          </a:xfrm>
          <a:prstGeom prst="rect">
            <a:avLst/>
          </a:prstGeom>
          <a:noFill/>
        </p:spPr>
        <p:txBody>
          <a:bodyPr wrap="square" rtlCol="0">
            <a:spAutoFit/>
          </a:bodyPr>
          <a:lstStyle/>
          <a:p>
            <a:r>
              <a:rPr lang="en-US" dirty="0" smtClean="0">
                <a:solidFill>
                  <a:srgbClr val="0066FF"/>
                </a:solidFill>
              </a:rPr>
              <a:t>}else </a:t>
            </a:r>
            <a:r>
              <a:rPr lang="en-US" dirty="0">
                <a:solidFill>
                  <a:srgbClr val="0066FF"/>
                </a:solidFill>
              </a:rPr>
              <a:t>If (</a:t>
            </a:r>
            <a:r>
              <a:rPr lang="en-US" dirty="0" err="1">
                <a:solidFill>
                  <a:srgbClr val="0066FF"/>
                </a:solidFill>
              </a:rPr>
              <a:t>LeftDistance</a:t>
            </a:r>
            <a:r>
              <a:rPr lang="en-US" dirty="0">
                <a:solidFill>
                  <a:srgbClr val="0066FF"/>
                </a:solidFill>
              </a:rPr>
              <a:t> &lt;TURNING_DISTANCE){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smtClean="0">
                <a:solidFill>
                  <a:srgbClr val="0066FF"/>
                </a:solidFill>
              </a:rPr>
              <a:t>}</a:t>
            </a:r>
            <a:endParaRPr lang="en-US" dirty="0" smtClean="0"/>
          </a:p>
        </p:txBody>
      </p:sp>
      <p:sp>
        <p:nvSpPr>
          <p:cNvPr id="6" name="Right Arrow 5"/>
          <p:cNvSpPr/>
          <p:nvPr/>
        </p:nvSpPr>
        <p:spPr>
          <a:xfrm rot="16200000">
            <a:off x="6811497" y="2894025"/>
            <a:ext cx="1288444" cy="495901"/>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4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25" grpId="0"/>
      <p:bldP spid="26" grpId="0"/>
      <p:bldP spid="28" grpId="0"/>
      <p:bldP spid="18" grpId="0"/>
      <p:bldP spid="20" grpId="0"/>
      <p:bldP spid="21" grpId="0"/>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smtClean="0"/>
              <a:t>Robotic Safety</a:t>
            </a:r>
          </a:p>
        </p:txBody>
      </p:sp>
      <p:sp>
        <p:nvSpPr>
          <p:cNvPr id="14339" name="Content Placeholder 2"/>
          <p:cNvSpPr>
            <a:spLocks noGrp="1"/>
          </p:cNvSpPr>
          <p:nvPr>
            <p:ph idx="1"/>
          </p:nvPr>
        </p:nvSpPr>
        <p:spPr>
          <a:xfrm>
            <a:off x="304800" y="1143000"/>
            <a:ext cx="8839200" cy="4830763"/>
          </a:xfrm>
        </p:spPr>
        <p:txBody>
          <a:bodyPr>
            <a:normAutofit fontScale="925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Tune and Demonstrate your Robot</a:t>
            </a:r>
            <a:endParaRPr lang="en-US" dirty="0"/>
          </a:p>
        </p:txBody>
      </p:sp>
      <p:sp>
        <p:nvSpPr>
          <p:cNvPr id="11" name="TextBox 10">
            <a:extLst>
              <a:ext uri="{FF2B5EF4-FFF2-40B4-BE49-F238E27FC236}">
                <a16:creationId xmlns:a16="http://schemas.microsoft.com/office/drawing/2014/main" xmlns=""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xmlns="" id="{8358D39D-43C0-45A0-8518-E662FFD2912F}"/>
              </a:ext>
            </a:extLst>
          </p:cNvPr>
          <p:cNvSpPr txBox="1"/>
          <p:nvPr/>
        </p:nvSpPr>
        <p:spPr>
          <a:xfrm>
            <a:off x="4829379" y="1382452"/>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xmlns=""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a:t>
            </a:r>
            <a:r>
              <a:rPr lang="en-US" sz="2800" dirty="0" smtClean="0"/>
              <a:t>tune your robot </a:t>
            </a:r>
            <a:br>
              <a:rPr lang="en-US" sz="2800" dirty="0" smtClean="0"/>
            </a:br>
            <a:r>
              <a:rPr lang="en-US" sz="2800" dirty="0" smtClean="0"/>
              <a:t>to go straight? </a:t>
            </a:r>
          </a:p>
          <a:p>
            <a:r>
              <a:rPr lang="en-US" sz="2800" dirty="0" smtClean="0"/>
              <a:t>Left? </a:t>
            </a:r>
          </a:p>
          <a:p>
            <a:r>
              <a:rPr lang="en-US" sz="2800" dirty="0" smtClean="0"/>
              <a:t>Right?</a:t>
            </a:r>
            <a:endParaRPr lang="en-US" sz="2800" dirty="0"/>
          </a:p>
        </p:txBody>
      </p:sp>
      <p:sp>
        <p:nvSpPr>
          <p:cNvPr id="15" name="TextBox 14">
            <a:extLst>
              <a:ext uri="{FF2B5EF4-FFF2-40B4-BE49-F238E27FC236}">
                <a16:creationId xmlns:a16="http://schemas.microsoft.com/office/drawing/2014/main" xmlns="" id="{2C91764F-7AFB-409D-B55B-507C5952B5A3}"/>
              </a:ext>
            </a:extLst>
          </p:cNvPr>
          <p:cNvSpPr txBox="1"/>
          <p:nvPr/>
        </p:nvSpPr>
        <p:spPr>
          <a:xfrm>
            <a:off x="533399" y="1447800"/>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xmlns="" id="{537809D3-51AF-4445-9777-1635F0289C28}"/>
              </a:ext>
            </a:extLst>
          </p:cNvPr>
          <p:cNvSpPr txBox="1"/>
          <p:nvPr/>
        </p:nvSpPr>
        <p:spPr>
          <a:xfrm>
            <a:off x="228600" y="4876800"/>
            <a:ext cx="2362200" cy="1754326"/>
          </a:xfrm>
          <a:prstGeom prst="rect">
            <a:avLst/>
          </a:prstGeom>
          <a:noFill/>
        </p:spPr>
        <p:txBody>
          <a:bodyPr wrap="square" rtlCol="0">
            <a:spAutoFit/>
          </a:bodyPr>
          <a:lstStyle/>
          <a:p>
            <a:r>
              <a:rPr lang="en-US" dirty="0"/>
              <a:t>Can you write code such that your </a:t>
            </a:r>
            <a:r>
              <a:rPr lang="en-US" dirty="0" err="1"/>
              <a:t>FischBot</a:t>
            </a:r>
            <a:r>
              <a:rPr lang="en-US" dirty="0"/>
              <a:t> tries to travel in the same direction while avoiding obstacles?</a:t>
            </a:r>
          </a:p>
          <a:p>
            <a:r>
              <a:rPr lang="en-US" dirty="0"/>
              <a:t>How would you do it?</a:t>
            </a:r>
          </a:p>
        </p:txBody>
      </p:sp>
      <p:sp>
        <p:nvSpPr>
          <p:cNvPr id="17" name="TextBox 16">
            <a:extLst>
              <a:ext uri="{FF2B5EF4-FFF2-40B4-BE49-F238E27FC236}">
                <a16:creationId xmlns:a16="http://schemas.microsoft.com/office/drawing/2014/main" xmlns="" id="{8358D39D-43C0-45A0-8518-E662FFD2912F}"/>
              </a:ext>
            </a:extLst>
          </p:cNvPr>
          <p:cNvSpPr txBox="1"/>
          <p:nvPr/>
        </p:nvSpPr>
        <p:spPr>
          <a:xfrm>
            <a:off x="190694" y="4607221"/>
            <a:ext cx="2323906"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xmlns=""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r>
              <a:rPr lang="en-US" dirty="0"/>
              <a:t/>
            </a:r>
            <a:br>
              <a:rPr lang="en-US" dirty="0"/>
            </a:b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xmlns="" id="{E8E99A5E-E4F3-4315-A4BC-421F4EB0442E}"/>
              </a:ext>
            </a:extLst>
          </p:cNvPr>
          <p:cNvSpPr>
            <a:spLocks noGrp="1"/>
          </p:cNvSpPr>
          <p:nvPr>
            <p:ph idx="1"/>
          </p:nvPr>
        </p:nvSpPr>
        <p:spPr>
          <a:xfrm>
            <a:off x="152400" y="685800"/>
            <a:ext cx="3810000" cy="5943600"/>
          </a:xfrm>
        </p:spPr>
        <p:txBody>
          <a:bodyPr>
            <a:normAutofit fontScale="325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xmlns=""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smtClean="0"/>
              <a:t> </a:t>
            </a:r>
            <a:r>
              <a:rPr lang="en-US" sz="1100" dirty="0" err="1" smtClean="0"/>
              <a:t>turnLeft</a:t>
            </a:r>
            <a:r>
              <a:rPr lang="en-US" sz="1100" dirty="0" smtClean="0"/>
              <a:t>(5</a:t>
            </a:r>
            <a:r>
              <a:rPr lang="en-US" sz="1100" dirty="0"/>
              <a:t>);</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smtClean="0"/>
              <a:t> </a:t>
            </a:r>
            <a:r>
              <a:rPr lang="en-US" sz="1100" dirty="0" err="1" smtClean="0"/>
              <a:t>turnRight</a:t>
            </a:r>
            <a:r>
              <a:rPr lang="en-US" sz="1100" dirty="0" smtClean="0"/>
              <a:t>(5</a:t>
            </a:r>
            <a:r>
              <a:rPr lang="en-US" sz="1100" dirty="0"/>
              <a:t>);</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smtClean="0"/>
              <a:t>  while </a:t>
            </a:r>
            <a:r>
              <a:rPr lang="en-US" sz="1100" dirty="0"/>
              <a:t>(1)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1931522"/>
            <a:ext cx="5434052" cy="1938992"/>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Classification: </a:t>
            </a:r>
            <a:r>
              <a:rPr lang="en-US" sz="4000" b="1" i="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Top Secret</a:t>
            </a:r>
          </a:p>
          <a:p>
            <a:r>
              <a:rPr lang="en-US" sz="40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Model: </a:t>
            </a:r>
            <a:r>
              <a:rPr lang="en-US" sz="4000" b="1" i="1" dirty="0" err="1"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Fischbot</a:t>
            </a:r>
            <a:r>
              <a:rPr lang="en-US" sz="4000" b="1" i="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605</a:t>
            </a:r>
          </a:p>
          <a:p>
            <a:r>
              <a:rPr lang="en-US" sz="4000" b="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Name: </a:t>
            </a:r>
            <a:r>
              <a:rPr lang="en-US" sz="4000" b="1" i="1" cap="none" spc="0"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Scooter Scout</a:t>
            </a:r>
            <a:endPar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endParaRP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7350" y="76200"/>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Code</a:t>
            </a:r>
          </a:p>
        </p:txBody>
      </p:sp>
      <p:sp>
        <p:nvSpPr>
          <p:cNvPr id="3" name="Content Placeholder 2"/>
          <p:cNvSpPr>
            <a:spLocks noGrp="1"/>
          </p:cNvSpPr>
          <p:nvPr>
            <p:ph idx="1"/>
          </p:nvPr>
        </p:nvSpPr>
        <p:spPr/>
        <p:txBody>
          <a:bodyPr>
            <a:normAutofit fontScale="47500" lnSpcReduction="20000"/>
          </a:bodyPr>
          <a:lstStyle/>
          <a:p>
            <a:pPr marL="0" indent="0">
              <a:buNone/>
            </a:pPr>
            <a:r>
              <a:rPr lang="en-US" sz="1600" b="1" dirty="0"/>
              <a:t>Setup</a:t>
            </a:r>
          </a:p>
          <a:p>
            <a:pPr marL="0" indent="0">
              <a:buNone/>
            </a:pPr>
            <a:r>
              <a:rPr lang="en-US" sz="1600" dirty="0" err="1"/>
              <a:t>const</a:t>
            </a:r>
            <a:r>
              <a:rPr lang="en-US" sz="1600" dirty="0"/>
              <a:t> </a:t>
            </a:r>
            <a:r>
              <a:rPr lang="en-US" sz="1600" dirty="0" err="1"/>
              <a:t>int</a:t>
            </a:r>
            <a:r>
              <a:rPr lang="en-US" sz="1600" dirty="0"/>
              <a:t> TURNING_DISTANCE=15;  // in centimeters</a:t>
            </a:r>
          </a:p>
          <a:p>
            <a:pPr marL="0" indent="0">
              <a:buNone/>
            </a:pPr>
            <a:r>
              <a:rPr lang="en-US" sz="1600" dirty="0" err="1"/>
              <a:t>const</a:t>
            </a:r>
            <a:r>
              <a:rPr lang="en-US" sz="1600" dirty="0"/>
              <a:t> </a:t>
            </a:r>
            <a:r>
              <a:rPr lang="en-US" sz="1600" dirty="0" err="1"/>
              <a:t>int</a:t>
            </a:r>
            <a:r>
              <a:rPr lang="en-US" sz="1600" dirty="0"/>
              <a:t> COLLISION_DISTANCE=3;  // in centimeters</a:t>
            </a:r>
          </a:p>
          <a:p>
            <a:pPr marL="0" indent="0">
              <a:buNone/>
            </a:pPr>
            <a:r>
              <a:rPr lang="en-US" sz="1600" dirty="0"/>
              <a:t> </a:t>
            </a:r>
          </a:p>
          <a:p>
            <a:pPr marL="0" indent="0">
              <a:buNone/>
            </a:pPr>
            <a:r>
              <a:rPr lang="en-US" sz="1600" b="1" dirty="0" smtClean="0"/>
              <a:t>Loop</a:t>
            </a:r>
          </a:p>
          <a:p>
            <a:pPr marL="0" indent="0">
              <a:buNone/>
            </a:pPr>
            <a:r>
              <a:rPr lang="en-US" sz="1600" dirty="0" smtClean="0"/>
              <a:t> </a:t>
            </a:r>
            <a:r>
              <a:rPr lang="en-US" sz="1600" dirty="0"/>
              <a:t>void loop() </a:t>
            </a:r>
            <a:r>
              <a:rPr lang="en-US" sz="1600" dirty="0" smtClean="0"/>
              <a:t>{  </a:t>
            </a:r>
            <a:endParaRPr lang="en-US" sz="1600" dirty="0"/>
          </a:p>
          <a:p>
            <a:pPr marL="0" indent="0">
              <a:buNone/>
            </a:pPr>
            <a:r>
              <a:rPr lang="en-US" sz="1600" dirty="0"/>
              <a:t>  </a:t>
            </a:r>
            <a:r>
              <a:rPr lang="en-US" sz="1600" dirty="0" err="1"/>
              <a:t>int</a:t>
            </a:r>
            <a:r>
              <a:rPr lang="en-US" sz="1600" dirty="0"/>
              <a:t> </a:t>
            </a:r>
            <a:r>
              <a:rPr lang="en-US" sz="1600" dirty="0" err="1"/>
              <a:t>RightDistance</a:t>
            </a:r>
            <a:r>
              <a:rPr lang="en-US" sz="1600" dirty="0"/>
              <a:t> = </a:t>
            </a:r>
            <a:r>
              <a:rPr lang="en-US" sz="1600" dirty="0" err="1"/>
              <a:t>RightSonar.ping_cm</a:t>
            </a:r>
            <a:r>
              <a:rPr lang="en-US" sz="1600" dirty="0"/>
              <a:t>();</a:t>
            </a:r>
          </a:p>
          <a:p>
            <a:pPr marL="0" indent="0">
              <a:buNone/>
            </a:pPr>
            <a:r>
              <a:rPr lang="en-US" sz="1600" dirty="0"/>
              <a:t>  if(</a:t>
            </a:r>
            <a:r>
              <a:rPr lang="en-US" sz="1600" dirty="0" err="1"/>
              <a:t>RightDistance</a:t>
            </a:r>
            <a:r>
              <a:rPr lang="en-US" sz="1600" dirty="0"/>
              <a:t>==0){</a:t>
            </a:r>
          </a:p>
          <a:p>
            <a:pPr marL="0" indent="0">
              <a:buNone/>
            </a:pPr>
            <a:r>
              <a:rPr lang="en-US" sz="1600" dirty="0"/>
              <a:t>    </a:t>
            </a:r>
            <a:r>
              <a:rPr lang="en-US" sz="1600" dirty="0" err="1"/>
              <a:t>RightDistance</a:t>
            </a:r>
            <a:r>
              <a:rPr lang="en-US" sz="1600" dirty="0"/>
              <a:t>=MAX_DISTANCE;</a:t>
            </a:r>
          </a:p>
          <a:p>
            <a:pPr marL="0" indent="0">
              <a:buNone/>
            </a:pPr>
            <a:r>
              <a:rPr lang="en-US" sz="1600" dirty="0"/>
              <a:t>  }</a:t>
            </a:r>
          </a:p>
          <a:p>
            <a:pPr marL="0" indent="0">
              <a:buNone/>
            </a:pPr>
            <a:r>
              <a:rPr lang="en-US" sz="1600" dirty="0"/>
              <a:t>  </a:t>
            </a:r>
            <a:r>
              <a:rPr lang="en-US" sz="1600" dirty="0" err="1"/>
              <a:t>int</a:t>
            </a:r>
            <a:r>
              <a:rPr lang="en-US" sz="1600" dirty="0"/>
              <a:t> </a:t>
            </a:r>
            <a:r>
              <a:rPr lang="en-US" sz="1600" dirty="0" err="1"/>
              <a:t>LeftDistance</a:t>
            </a:r>
            <a:r>
              <a:rPr lang="en-US" sz="1600" dirty="0"/>
              <a:t> = </a:t>
            </a:r>
            <a:r>
              <a:rPr lang="en-US" sz="1600" dirty="0" err="1"/>
              <a:t>LeftSonar.ping_cm</a:t>
            </a:r>
            <a:r>
              <a:rPr lang="en-US" sz="1600" dirty="0"/>
              <a:t>();</a:t>
            </a:r>
          </a:p>
          <a:p>
            <a:pPr marL="0" indent="0">
              <a:buNone/>
            </a:pPr>
            <a:r>
              <a:rPr lang="en-US" sz="1600" dirty="0"/>
              <a:t>  if(</a:t>
            </a:r>
            <a:r>
              <a:rPr lang="en-US" sz="1600" dirty="0" err="1"/>
              <a:t>LeftDistance</a:t>
            </a:r>
            <a:r>
              <a:rPr lang="en-US" sz="1600" dirty="0"/>
              <a:t>==0){</a:t>
            </a:r>
          </a:p>
          <a:p>
            <a:pPr marL="0" indent="0">
              <a:buNone/>
            </a:pPr>
            <a:r>
              <a:rPr lang="en-US" sz="1600" dirty="0"/>
              <a:t>    </a:t>
            </a:r>
            <a:r>
              <a:rPr lang="en-US" sz="1600" dirty="0" err="1"/>
              <a:t>LeftDistance</a:t>
            </a:r>
            <a:r>
              <a:rPr lang="en-US" sz="1600" dirty="0"/>
              <a:t>=MAX_DISTANCE;</a:t>
            </a:r>
          </a:p>
          <a:p>
            <a:pPr marL="0" indent="0">
              <a:buNone/>
            </a:pPr>
            <a:r>
              <a:rPr lang="en-US" sz="1600" dirty="0"/>
              <a:t>  }</a:t>
            </a:r>
          </a:p>
          <a:p>
            <a:pPr marL="0" indent="0">
              <a:buNone/>
            </a:pPr>
            <a:r>
              <a:rPr lang="en-US" sz="1600" dirty="0"/>
              <a:t>  </a:t>
            </a:r>
          </a:p>
          <a:p>
            <a:pPr marL="0" indent="0">
              <a:buNone/>
            </a:pPr>
            <a:r>
              <a:rPr lang="en-US" sz="1600" dirty="0"/>
              <a:t>  </a:t>
            </a:r>
            <a:r>
              <a:rPr lang="en-US" sz="1600" dirty="0" err="1"/>
              <a:t>Serial.print</a:t>
            </a:r>
            <a:r>
              <a:rPr lang="en-US" sz="1600" dirty="0"/>
              <a:t>("Left Ping: ");</a:t>
            </a:r>
          </a:p>
          <a:p>
            <a:pPr marL="0" indent="0">
              <a:buNone/>
            </a:pPr>
            <a:r>
              <a:rPr lang="en-US" sz="1600" dirty="0"/>
              <a:t>  </a:t>
            </a:r>
            <a:r>
              <a:rPr lang="en-US" sz="1600" dirty="0" err="1"/>
              <a:t>Serial.print</a:t>
            </a:r>
            <a:r>
              <a:rPr lang="en-US" sz="1600" dirty="0"/>
              <a:t>(</a:t>
            </a:r>
            <a:r>
              <a:rPr lang="en-US" sz="1600" dirty="0" err="1"/>
              <a:t>LeftDistance</a:t>
            </a:r>
            <a:r>
              <a:rPr lang="en-US" sz="1600" dirty="0"/>
              <a:t>);</a:t>
            </a:r>
          </a:p>
          <a:p>
            <a:pPr marL="0" indent="0">
              <a:buNone/>
            </a:pPr>
            <a:r>
              <a:rPr lang="en-US" sz="1600" dirty="0"/>
              <a:t>  </a:t>
            </a:r>
            <a:r>
              <a:rPr lang="en-US" sz="1600" dirty="0" err="1"/>
              <a:t>Serial.print</a:t>
            </a:r>
            <a:r>
              <a:rPr lang="en-US" sz="1600" dirty="0"/>
              <a:t>(" Right Ping: ");</a:t>
            </a:r>
          </a:p>
          <a:p>
            <a:pPr marL="0" indent="0">
              <a:buNone/>
            </a:pPr>
            <a:r>
              <a:rPr lang="en-US" sz="1600" dirty="0"/>
              <a:t>  </a:t>
            </a:r>
            <a:r>
              <a:rPr lang="en-US" sz="1600" dirty="0" err="1"/>
              <a:t>Serial.print</a:t>
            </a:r>
            <a:r>
              <a:rPr lang="en-US" sz="1600" dirty="0"/>
              <a:t>(</a:t>
            </a:r>
            <a:r>
              <a:rPr lang="en-US" sz="1600" dirty="0" err="1"/>
              <a:t>RightDistance</a:t>
            </a:r>
            <a:r>
              <a:rPr lang="en-US" sz="1600" dirty="0"/>
              <a:t>);</a:t>
            </a:r>
          </a:p>
          <a:p>
            <a:pPr marL="0" indent="0">
              <a:buNone/>
            </a:pPr>
            <a:r>
              <a:rPr lang="en-US" sz="1600" dirty="0"/>
              <a:t>  </a:t>
            </a:r>
            <a:r>
              <a:rPr lang="en-US" sz="1600" dirty="0" err="1"/>
              <a:t>Serial.println</a:t>
            </a:r>
            <a:r>
              <a:rPr lang="en-US" sz="1600" dirty="0"/>
              <a:t>("cm");</a:t>
            </a:r>
          </a:p>
          <a:p>
            <a:pPr marL="0" indent="0">
              <a:buNone/>
            </a:pPr>
            <a:r>
              <a:rPr lang="en-US" sz="1600" dirty="0"/>
              <a:t>  </a:t>
            </a:r>
          </a:p>
          <a:p>
            <a:pPr marL="0" indent="0">
              <a:buNone/>
            </a:pPr>
            <a:r>
              <a:rPr lang="en-US" sz="1600" dirty="0"/>
              <a:t>  if((</a:t>
            </a:r>
            <a:r>
              <a:rPr lang="en-US" sz="1600" dirty="0" err="1"/>
              <a:t>RightDistance</a:t>
            </a:r>
            <a:r>
              <a:rPr lang="en-US" sz="1600" dirty="0"/>
              <a:t> &lt; COLLISION_DISTANCE) ||</a:t>
            </a:r>
          </a:p>
          <a:p>
            <a:pPr marL="0" indent="0">
              <a:buNone/>
            </a:pPr>
            <a:r>
              <a:rPr lang="en-US" sz="1600" dirty="0"/>
              <a:t>     (</a:t>
            </a:r>
            <a:r>
              <a:rPr lang="en-US" sz="1600" dirty="0" err="1"/>
              <a:t>LeftDistance</a:t>
            </a:r>
            <a:r>
              <a:rPr lang="en-US" sz="1600" dirty="0"/>
              <a:t> &lt; COLLISION_DISTANCE)){</a:t>
            </a:r>
          </a:p>
          <a:p>
            <a:pPr marL="0" indent="0">
              <a:buNone/>
            </a:pPr>
            <a:r>
              <a:rPr lang="en-US" sz="1600" dirty="0"/>
              <a:t>      </a:t>
            </a:r>
            <a:r>
              <a:rPr lang="en-US" sz="1600" dirty="0" err="1"/>
              <a:t>standStill</a:t>
            </a:r>
            <a:r>
              <a:rPr lang="en-US" sz="1600" dirty="0"/>
              <a:t>(1);</a:t>
            </a:r>
          </a:p>
          <a:p>
            <a:pPr marL="0" indent="0">
              <a:buNone/>
            </a:pPr>
            <a:r>
              <a:rPr lang="en-US" sz="1600" dirty="0"/>
              <a:t>  }else if (</a:t>
            </a:r>
            <a:r>
              <a:rPr lang="en-US" sz="1600" dirty="0" err="1"/>
              <a:t>RightDistance</a:t>
            </a:r>
            <a:r>
              <a:rPr lang="en-US" sz="1600" dirty="0"/>
              <a:t> &lt; TURNING_DISTANCE){</a:t>
            </a:r>
          </a:p>
          <a:p>
            <a:pPr marL="0" indent="0">
              <a:buNone/>
            </a:pPr>
            <a:r>
              <a:rPr lang="en-US" sz="1600" dirty="0"/>
              <a:t>    </a:t>
            </a:r>
            <a:r>
              <a:rPr lang="en-US" sz="1600" dirty="0" err="1"/>
              <a:t>turnLeft</a:t>
            </a:r>
            <a:r>
              <a:rPr lang="en-US" sz="1600" dirty="0"/>
              <a:t>(3);   </a:t>
            </a:r>
          </a:p>
          <a:p>
            <a:pPr marL="0" indent="0">
              <a:buNone/>
            </a:pPr>
            <a:r>
              <a:rPr lang="en-US" sz="1600" dirty="0"/>
              <a:t>  }else if (</a:t>
            </a:r>
            <a:r>
              <a:rPr lang="en-US" sz="1600" dirty="0" err="1"/>
              <a:t>LeftDistance</a:t>
            </a:r>
            <a:r>
              <a:rPr lang="en-US" sz="1600" dirty="0"/>
              <a:t> &lt; TURNING_DISTANCE){</a:t>
            </a:r>
          </a:p>
          <a:p>
            <a:pPr marL="0" indent="0">
              <a:buNone/>
            </a:pPr>
            <a:r>
              <a:rPr lang="en-US" sz="1600" dirty="0"/>
              <a:t>    </a:t>
            </a:r>
            <a:r>
              <a:rPr lang="en-US" sz="1600" dirty="0" err="1"/>
              <a:t>turnRight</a:t>
            </a:r>
            <a:r>
              <a:rPr lang="en-US" sz="1600" dirty="0"/>
              <a:t>(3);</a:t>
            </a:r>
          </a:p>
          <a:p>
            <a:pPr marL="0" indent="0">
              <a:buNone/>
            </a:pPr>
            <a:r>
              <a:rPr lang="en-US" sz="1600" dirty="0"/>
              <a:t>  }else{</a:t>
            </a:r>
          </a:p>
          <a:p>
            <a:pPr marL="0" indent="0">
              <a:buNone/>
            </a:pPr>
            <a:r>
              <a:rPr lang="en-US" sz="1600" dirty="0"/>
              <a:t>    </a:t>
            </a:r>
            <a:r>
              <a:rPr lang="en-US" sz="1600" dirty="0" err="1"/>
              <a:t>digitalWrite</a:t>
            </a:r>
            <a:r>
              <a:rPr lang="en-US" sz="1600" dirty="0"/>
              <a:t>(LED_BUILTIN, HIGH);   </a:t>
            </a:r>
          </a:p>
          <a:p>
            <a:pPr marL="0" indent="0">
              <a:buNone/>
            </a:pPr>
            <a:r>
              <a:rPr lang="en-US" sz="1600" dirty="0"/>
              <a:t>    </a:t>
            </a:r>
            <a:r>
              <a:rPr lang="en-US" sz="1600" dirty="0" err="1"/>
              <a:t>goForward</a:t>
            </a:r>
            <a:r>
              <a:rPr lang="en-US" sz="1600" dirty="0"/>
              <a:t>(2);</a:t>
            </a:r>
          </a:p>
          <a:p>
            <a:pPr marL="0" indent="0">
              <a:buNone/>
            </a:pPr>
            <a:r>
              <a:rPr lang="en-US" sz="1600" dirty="0"/>
              <a:t>    </a:t>
            </a:r>
            <a:r>
              <a:rPr lang="en-US" sz="1600" dirty="0" err="1"/>
              <a:t>digitalWrite</a:t>
            </a:r>
            <a:r>
              <a:rPr lang="en-US" sz="1600" dirty="0"/>
              <a:t>(LED_BUILTIN, LOW);   </a:t>
            </a:r>
          </a:p>
          <a:p>
            <a:pPr marL="0" indent="0">
              <a:buNone/>
            </a:pPr>
            <a:r>
              <a:rPr lang="en-US" sz="1600" dirty="0"/>
              <a:t>  }</a:t>
            </a:r>
          </a:p>
          <a:p>
            <a:pPr marL="0" indent="0">
              <a:buNone/>
            </a:pPr>
            <a:r>
              <a:rPr lang="en-US" sz="1600" dirty="0"/>
              <a:t> } </a:t>
            </a:r>
          </a:p>
          <a:p>
            <a:pPr marL="0" indent="0">
              <a:buNone/>
            </a:pPr>
            <a:endParaRPr lang="en-US" dirty="0"/>
          </a:p>
        </p:txBody>
      </p:sp>
    </p:spTree>
    <p:extLst>
      <p:ext uri="{BB962C8B-B14F-4D97-AF65-F5344CB8AC3E}">
        <p14:creationId xmlns:p14="http://schemas.microsoft.com/office/powerpoint/2010/main" val="168603051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xmlns=""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xmlns=""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xmlns=""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xmlns=""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xmlns=""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xmlns=""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xmlns=""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xmlns=""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xmlns=""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xmlns=""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xmlns=""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xmlns=""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xmlns=""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xmlns=""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smtClean="0"/>
              <a:t>Robotic Safety</a:t>
            </a:r>
          </a:p>
        </p:txBody>
      </p:sp>
      <p:sp>
        <p:nvSpPr>
          <p:cNvPr id="14339" name="Content Placeholder 2"/>
          <p:cNvSpPr>
            <a:spLocks noGrp="1"/>
          </p:cNvSpPr>
          <p:nvPr>
            <p:ph idx="1"/>
          </p:nvPr>
        </p:nvSpPr>
        <p:spPr>
          <a:xfrm>
            <a:off x="304800" y="1295400"/>
            <a:ext cx="8839200" cy="4830763"/>
          </a:xfrm>
        </p:spPr>
        <p:txBody>
          <a:bodyPr>
            <a:normAutofit lnSpcReduction="10000"/>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609600" y="-27432"/>
            <a:ext cx="8229600" cy="868362"/>
          </a:xfrm>
        </p:spPr>
        <p:txBody>
          <a:bodyPr/>
          <a:lstStyle/>
          <a:p>
            <a:pPr eaLnBrk="1" hangingPunct="1"/>
            <a:r>
              <a:rPr lang="en-US" altLang="en-US" dirty="0" smtClean="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4928231"/>
        </p:xfrm>
        <a:graphic>
          <a:graphicData uri="http://schemas.openxmlformats.org/drawingml/2006/table">
            <a:tbl>
              <a:tblPr firstRow="1" bandRow="1">
                <a:tableStyleId>{5C22544A-7EE6-4342-B048-85BDC9FD1C3A}</a:tableStyleId>
              </a:tblPr>
              <a:tblGrid>
                <a:gridCol w="2164935"/>
                <a:gridCol w="3931065"/>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tr>
              <a:tr h="630635">
                <a:tc>
                  <a:txBody>
                    <a:bodyPr/>
                    <a:lstStyle/>
                    <a:p>
                      <a:r>
                        <a:rPr lang="en-US" sz="1800" dirty="0"/>
                        <a:t>Cuts - small</a:t>
                      </a:r>
                    </a:p>
                  </a:txBody>
                  <a:tcPr marT="45714" marB="45714"/>
                </a:tc>
                <a:tc>
                  <a:txBody>
                    <a:bodyPr/>
                    <a:lstStyle/>
                    <a:p>
                      <a:r>
                        <a:rPr lang="en-US" sz="1800" dirty="0" smtClean="0"/>
                        <a:t>Wear</a:t>
                      </a:r>
                      <a:r>
                        <a:rPr lang="en-US" sz="1800" baseline="0" dirty="0" smtClean="0"/>
                        <a:t> gloves</a:t>
                      </a:r>
                      <a:endParaRPr lang="en-US" sz="1800" dirty="0" smtClean="0"/>
                    </a:p>
                    <a:p>
                      <a:r>
                        <a:rPr lang="en-US" sz="1800" dirty="0" smtClean="0"/>
                        <a:t>Wash </a:t>
                      </a:r>
                      <a:r>
                        <a:rPr lang="en-US" sz="1800" dirty="0"/>
                        <a:t>– Neosporin</a:t>
                      </a:r>
                      <a:r>
                        <a:rPr lang="en-US" sz="1800" baseline="0" dirty="0"/>
                        <a:t>  - Bandage</a:t>
                      </a:r>
                      <a:endParaRPr lang="en-US" sz="1800" dirty="0"/>
                    </a:p>
                  </a:txBody>
                  <a:tcPr marT="45714" marB="45714"/>
                </a:tc>
              </a:tr>
              <a:tr h="630635">
                <a:tc>
                  <a:txBody>
                    <a:bodyPr/>
                    <a:lstStyle/>
                    <a:p>
                      <a:r>
                        <a:rPr lang="en-US" sz="1800" dirty="0"/>
                        <a:t>Cuts - large</a:t>
                      </a:r>
                    </a:p>
                  </a:txBody>
                  <a:tcPr marT="45714" marB="45714"/>
                </a:tc>
                <a:tc>
                  <a:txBody>
                    <a:bodyPr/>
                    <a:lstStyle/>
                    <a:p>
                      <a:r>
                        <a:rPr lang="en-US" sz="1800" dirty="0" smtClean="0"/>
                        <a:t>Clean, bandage, apply </a:t>
                      </a:r>
                      <a:r>
                        <a:rPr lang="en-US" sz="1800" dirty="0"/>
                        <a:t>pressure</a:t>
                      </a:r>
                    </a:p>
                  </a:txBody>
                  <a:tcPr marT="45714" marB="45714"/>
                </a:tc>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tr>
              <a:tr h="630635">
                <a:tc>
                  <a:txBody>
                    <a:bodyPr/>
                    <a:lstStyle/>
                    <a:p>
                      <a:r>
                        <a:rPr lang="en-US" sz="1800" dirty="0" smtClean="0"/>
                        <a:t>Robot</a:t>
                      </a:r>
                      <a:r>
                        <a:rPr lang="en-US" sz="1800" baseline="0" dirty="0" smtClean="0"/>
                        <a:t> becomes self aware</a:t>
                      </a:r>
                      <a:endParaRPr lang="en-US" sz="1800" dirty="0"/>
                    </a:p>
                  </a:txBody>
                  <a:tcPr marT="45714" marB="45714"/>
                </a:tc>
                <a:tc>
                  <a:txBody>
                    <a:bodyPr/>
                    <a:lstStyle/>
                    <a:p>
                      <a:r>
                        <a:rPr lang="en-US" sz="1800" b="0" i="0" kern="1200" dirty="0" smtClean="0">
                          <a:solidFill>
                            <a:schemeClr val="dk1"/>
                          </a:solidFill>
                          <a:effectLst/>
                          <a:latin typeface="+mn-lt"/>
                          <a:ea typeface="+mn-ea"/>
                          <a:cs typeface="+mn-cs"/>
                        </a:rPr>
                        <a:t> Have "Fail Safe" shut down switch</a:t>
                      </a:r>
                      <a:endParaRPr lang="en-US" sz="1800" dirty="0"/>
                    </a:p>
                  </a:txBody>
                  <a:tcPr marT="45714" marB="45714"/>
                </a:tc>
              </a:tr>
              <a:tr h="630635">
                <a:tc>
                  <a:txBody>
                    <a:bodyPr/>
                    <a:lstStyle/>
                    <a:p>
                      <a:r>
                        <a:rPr lang="en-US" sz="1800" dirty="0" smtClean="0"/>
                        <a:t>You become enslaved by robot</a:t>
                      </a:r>
                      <a:endParaRPr lang="en-US" sz="1800" dirty="0"/>
                    </a:p>
                  </a:txBody>
                  <a:tcPr marT="45714" marB="45714"/>
                </a:tc>
                <a:tc>
                  <a:txBody>
                    <a:bodyPr/>
                    <a:lstStyle/>
                    <a:p>
                      <a:r>
                        <a:rPr lang="en-US" sz="1800" b="0" i="0" kern="1200" dirty="0" smtClean="0">
                          <a:solidFill>
                            <a:schemeClr val="dk1"/>
                          </a:solidFill>
                          <a:effectLst/>
                          <a:latin typeface="+mn-lt"/>
                          <a:ea typeface="+mn-ea"/>
                          <a:cs typeface="+mn-cs"/>
                        </a:rPr>
                        <a:t> "Obey" then Plan rebellion</a:t>
                      </a:r>
                      <a:endParaRPr lang="en-US" sz="1800" dirty="0"/>
                    </a:p>
                  </a:txBody>
                  <a:tcPr marT="45714" marB="45714"/>
                </a:tc>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352800"/>
            <a:ext cx="2152022"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Engineering Notebook</a:t>
            </a:r>
            <a:endParaRPr lang="en-US" dirty="0"/>
          </a:p>
        </p:txBody>
      </p:sp>
      <p:sp>
        <p:nvSpPr>
          <p:cNvPr id="3" name="Content Placeholder 2"/>
          <p:cNvSpPr>
            <a:spLocks noGrp="1"/>
          </p:cNvSpPr>
          <p:nvPr>
            <p:ph idx="1"/>
          </p:nvPr>
        </p:nvSpPr>
        <p:spPr/>
        <p:txBody>
          <a:bodyPr/>
          <a:lstStyle/>
          <a:p>
            <a:r>
              <a:rPr lang="en-US" dirty="0" smtClean="0"/>
              <a:t>An Engineering Notebook is a place to document your ideas and work. </a:t>
            </a:r>
          </a:p>
          <a:p>
            <a:r>
              <a:rPr lang="en-US" dirty="0" smtClean="0"/>
              <a:t>It is a legal document</a:t>
            </a:r>
          </a:p>
          <a:p>
            <a:r>
              <a:rPr lang="en-US" dirty="0" smtClean="0"/>
              <a:t>It can be used for Patents and Legal</a:t>
            </a:r>
          </a:p>
          <a:p>
            <a:r>
              <a:rPr lang="en-US" dirty="0" smtClean="0"/>
              <a:t>Each entry should be dated </a:t>
            </a:r>
          </a:p>
          <a:p>
            <a:r>
              <a:rPr lang="en-US" dirty="0" smtClean="0"/>
              <a:t>It should have references, contacts, drawings, formulas, empirical results, etc.</a:t>
            </a:r>
          </a:p>
          <a:p>
            <a:pPr marL="0" indent="0">
              <a:buNone/>
            </a:pPr>
            <a:endParaRPr lang="en-US" dirty="0" smtClean="0"/>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1885538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Gallery</Template>
  <TotalTime>21267</TotalTime>
  <Words>3192</Words>
  <Application>Microsoft Office PowerPoint</Application>
  <PresentationFormat>On-screen Show (4:3)</PresentationFormat>
  <Paragraphs>768</Paragraphs>
  <Slides>66</Slides>
  <Notes>0</Notes>
  <HiddenSlides>0</HiddenSlides>
  <MMClips>0</MMClips>
  <ScaleCrop>false</ScaleCrop>
  <HeadingPairs>
    <vt:vector size="4" baseType="variant">
      <vt:variant>
        <vt:lpstr>Theme</vt:lpstr>
      </vt:variant>
      <vt:variant>
        <vt:i4>1</vt:i4>
      </vt:variant>
      <vt:variant>
        <vt:lpstr>Slide Titles</vt:lpstr>
      </vt:variant>
      <vt:variant>
        <vt:i4>66</vt:i4>
      </vt:variant>
    </vt:vector>
  </HeadingPairs>
  <TitlesOfParts>
    <vt:vector size="67" baseType="lpstr">
      <vt:lpstr>Office Theme</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PilliaBot 100 Computational Power to solve all our problems</vt:lpstr>
      <vt:lpstr>Software Installation</vt:lpstr>
      <vt:lpstr>Arduino IDE</vt:lpstr>
      <vt:lpstr>Blink Program</vt:lpstr>
      <vt:lpstr>PowerPoint Presentation</vt:lpstr>
      <vt:lpstr>Session 2</vt:lpstr>
      <vt:lpstr>PowerPoint Presentation</vt:lpstr>
      <vt:lpstr>PowerPoint Presentation</vt:lpstr>
      <vt:lpstr>Fields of Robotics</vt:lpstr>
      <vt:lpstr>Home Work</vt:lpstr>
      <vt:lpstr>MCS: The Meiring Control System 200 Using Sonic and Servo Technology, The circuitry for S</vt:lpstr>
      <vt:lpstr>The HC SR04 Sonic Sensor</vt:lpstr>
      <vt:lpstr>Using the Sonic Sensor</vt:lpstr>
      <vt:lpstr>Document in your Engineering Journal </vt:lpstr>
      <vt:lpstr>Scooter Schematic</vt:lpstr>
      <vt:lpstr>Testing the HC SR04</vt:lpstr>
      <vt:lpstr>Programming Arduino for the HC SR04 </vt:lpstr>
      <vt:lpstr>Add the Motors</vt:lpstr>
      <vt:lpstr>Definition Code for Servos</vt:lpstr>
      <vt:lpstr>Calibrating the SG90 Servors </vt:lpstr>
      <vt:lpstr>Add Test Legs Routine</vt:lpstr>
      <vt:lpstr>Add Sonar Routine with Setup and Main</vt:lpstr>
      <vt:lpstr>Session 3</vt:lpstr>
      <vt:lpstr>PowerPoint Presentation</vt:lpstr>
      <vt:lpstr>PowerPoint Presentation</vt:lpstr>
      <vt:lpstr>Robotic Competitions</vt:lpstr>
      <vt:lpstr>The Mering 400 Clears the way for others to follow!</vt:lpstr>
      <vt:lpstr>Left Foot</vt:lpstr>
      <vt:lpstr>Assemble the Right Leg and Chasis</vt:lpstr>
      <vt:lpstr>PowerPoint Presentation</vt:lpstr>
      <vt:lpstr>Session 4</vt:lpstr>
      <vt:lpstr>PowerPoint Presentation</vt:lpstr>
      <vt:lpstr>Robotics Careers</vt:lpstr>
      <vt:lpstr>Education for a Robotics Career</vt:lpstr>
      <vt:lpstr>Session 5</vt:lpstr>
      <vt:lpstr>PowerPoint Presentation</vt:lpstr>
      <vt:lpstr>PowerPoint Presentation</vt:lpstr>
      <vt:lpstr>Put all the tech of  the ParksBot, Sauerbot, and crAshleyBot into one and what do you get?  The FischBot 500  Able to navigate the challenges</vt:lpstr>
      <vt:lpstr>FischBot Navigation</vt:lpstr>
      <vt:lpstr>FischBot Navigation</vt:lpstr>
      <vt:lpstr>What’s a Conditional Statment</vt:lpstr>
      <vt:lpstr>Forward</vt:lpstr>
      <vt:lpstr>STOP</vt:lpstr>
      <vt:lpstr>STOP</vt:lpstr>
      <vt:lpstr>RIGHT TURN</vt:lpstr>
      <vt:lpstr>LEFT TURN</vt:lpstr>
      <vt:lpstr>FORWARD</vt:lpstr>
      <vt:lpstr>Putting It All Together</vt:lpstr>
      <vt:lpstr>Tune and Demonstrate your Robot</vt:lpstr>
      <vt:lpstr>BACKUP</vt:lpstr>
      <vt:lpstr>Uninstalling From Macinstosh </vt:lpstr>
      <vt:lpstr>Locomotion Code</vt:lpstr>
      <vt:lpstr>PowerPoint Presentation</vt:lpstr>
      <vt:lpstr>Navigation Code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Mark</cp:lastModifiedBy>
  <cp:revision>141</cp:revision>
  <cp:lastPrinted>2022-12-24T20:57:55Z</cp:lastPrinted>
  <dcterms:created xsi:type="dcterms:W3CDTF">2020-09-01T22:33:34Z</dcterms:created>
  <dcterms:modified xsi:type="dcterms:W3CDTF">2022-12-25T11:30:25Z</dcterms:modified>
</cp:coreProperties>
</file>